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8"/>
  </p:notesMasterIdLst>
  <p:sldIdLst>
    <p:sldId id="256" r:id="rId2"/>
    <p:sldId id="301" r:id="rId3"/>
    <p:sldId id="309" r:id="rId4"/>
    <p:sldId id="257" r:id="rId5"/>
    <p:sldId id="260" r:id="rId6"/>
    <p:sldId id="259" r:id="rId7"/>
    <p:sldId id="261" r:id="rId8"/>
    <p:sldId id="262" r:id="rId9"/>
    <p:sldId id="263" r:id="rId10"/>
    <p:sldId id="264" r:id="rId11"/>
    <p:sldId id="265" r:id="rId12"/>
    <p:sldId id="266" r:id="rId13"/>
    <p:sldId id="267" r:id="rId14"/>
    <p:sldId id="270" r:id="rId15"/>
    <p:sldId id="268" r:id="rId16"/>
    <p:sldId id="269" r:id="rId17"/>
    <p:sldId id="300" r:id="rId18"/>
    <p:sldId id="271" r:id="rId19"/>
    <p:sldId id="278" r:id="rId20"/>
    <p:sldId id="272" r:id="rId21"/>
    <p:sldId id="273" r:id="rId22"/>
    <p:sldId id="282" r:id="rId23"/>
    <p:sldId id="275" r:id="rId24"/>
    <p:sldId id="279" r:id="rId25"/>
    <p:sldId id="302" r:id="rId26"/>
    <p:sldId id="280" r:id="rId27"/>
    <p:sldId id="288" r:id="rId28"/>
    <p:sldId id="289" r:id="rId29"/>
    <p:sldId id="290" r:id="rId30"/>
    <p:sldId id="287" r:id="rId31"/>
    <p:sldId id="292" r:id="rId32"/>
    <p:sldId id="291" r:id="rId33"/>
    <p:sldId id="293" r:id="rId34"/>
    <p:sldId id="294" r:id="rId35"/>
    <p:sldId id="277" r:id="rId36"/>
    <p:sldId id="295" r:id="rId37"/>
    <p:sldId id="298" r:id="rId38"/>
    <p:sldId id="286" r:id="rId39"/>
    <p:sldId id="296" r:id="rId40"/>
    <p:sldId id="276" r:id="rId41"/>
    <p:sldId id="304" r:id="rId42"/>
    <p:sldId id="319" r:id="rId43"/>
    <p:sldId id="307" r:id="rId44"/>
    <p:sldId id="284" r:id="rId45"/>
    <p:sldId id="326" r:id="rId46"/>
    <p:sldId id="29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496" autoAdjust="0"/>
    <p:restoredTop sz="92247" autoAdjust="0"/>
  </p:normalViewPr>
  <p:slideViewPr>
    <p:cSldViewPr snapToGrid="0">
      <p:cViewPr varScale="1">
        <p:scale>
          <a:sx n="51" d="100"/>
          <a:sy n="51" d="100"/>
        </p:scale>
        <p:origin x="224"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05CAF-F508-47DD-B965-C2EBDC576F3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97F0B7E-FFD9-498A-B355-920093179720}">
      <dgm:prSet/>
      <dgm:spPr/>
      <dgm:t>
        <a:bodyPr/>
        <a:lstStyle/>
        <a:p>
          <a:r>
            <a:rPr lang="en-US"/>
            <a:t>curl: a tool to download data and text from the web; </a:t>
          </a:r>
        </a:p>
      </dgm:t>
    </dgm:pt>
    <dgm:pt modelId="{8182129B-3350-4BF4-B9B7-106851BED844}" type="parTrans" cxnId="{AD6A238D-0437-4691-B50D-C5C4A67FB017}">
      <dgm:prSet/>
      <dgm:spPr/>
      <dgm:t>
        <a:bodyPr/>
        <a:lstStyle/>
        <a:p>
          <a:endParaRPr lang="en-US"/>
        </a:p>
      </dgm:t>
    </dgm:pt>
    <dgm:pt modelId="{67B0B8D9-1030-47C7-8F04-290F9BBBDBC1}" type="sibTrans" cxnId="{AD6A238D-0437-4691-B50D-C5C4A67FB017}">
      <dgm:prSet/>
      <dgm:spPr/>
      <dgm:t>
        <a:bodyPr/>
        <a:lstStyle/>
        <a:p>
          <a:endParaRPr lang="en-US"/>
        </a:p>
      </dgm:t>
    </dgm:pt>
    <dgm:pt modelId="{AE4F5A8C-91C9-4866-8BF4-E88567E17AD8}">
      <dgm:prSet/>
      <dgm:spPr/>
      <dgm:t>
        <a:bodyPr/>
        <a:lstStyle/>
        <a:p>
          <a:r>
            <a:rPr lang="en-US"/>
            <a:t>grep: a tool to search our data and text; </a:t>
          </a:r>
        </a:p>
      </dgm:t>
    </dgm:pt>
    <dgm:pt modelId="{06944040-4EF6-4470-89D2-450A4A69B1B5}" type="parTrans" cxnId="{43064D81-CF57-4528-A0B1-5962487A71F6}">
      <dgm:prSet/>
      <dgm:spPr/>
      <dgm:t>
        <a:bodyPr/>
        <a:lstStyle/>
        <a:p>
          <a:endParaRPr lang="en-US"/>
        </a:p>
      </dgm:t>
    </dgm:pt>
    <dgm:pt modelId="{B65524B3-952B-4AC8-81A5-1B6DCF8207EF}" type="sibTrans" cxnId="{43064D81-CF57-4528-A0B1-5962487A71F6}">
      <dgm:prSet/>
      <dgm:spPr/>
      <dgm:t>
        <a:bodyPr/>
        <a:lstStyle/>
        <a:p>
          <a:endParaRPr lang="en-US"/>
        </a:p>
      </dgm:t>
    </dgm:pt>
    <dgm:pt modelId="{82D53BEC-CCB4-464D-BB71-A75D41328D94}">
      <dgm:prSet/>
      <dgm:spPr/>
      <dgm:t>
        <a:bodyPr/>
        <a:lstStyle/>
        <a:p>
          <a:r>
            <a:rPr lang="en-US"/>
            <a:t>gawk: a tool to manipulate our data and text; </a:t>
          </a:r>
        </a:p>
      </dgm:t>
    </dgm:pt>
    <dgm:pt modelId="{54A90A65-8576-4E0D-AAE9-CAD90CFD5DFF}" type="parTrans" cxnId="{22325443-8CEE-4718-A167-C2439822854E}">
      <dgm:prSet/>
      <dgm:spPr/>
      <dgm:t>
        <a:bodyPr/>
        <a:lstStyle/>
        <a:p>
          <a:endParaRPr lang="en-US"/>
        </a:p>
      </dgm:t>
    </dgm:pt>
    <dgm:pt modelId="{66571E2D-FD8C-4FDF-BB4F-E309A1E39828}" type="sibTrans" cxnId="{22325443-8CEE-4718-A167-C2439822854E}">
      <dgm:prSet/>
      <dgm:spPr/>
      <dgm:t>
        <a:bodyPr/>
        <a:lstStyle/>
        <a:p>
          <a:endParaRPr lang="en-US"/>
        </a:p>
      </dgm:t>
    </dgm:pt>
    <dgm:pt modelId="{8C694E63-69B4-4C8F-BFB0-9F66FF3BCD95}">
      <dgm:prSet/>
      <dgm:spPr/>
      <dgm:t>
        <a:bodyPr/>
        <a:lstStyle/>
        <a:p>
          <a:r>
            <a:rPr lang="en-US"/>
            <a:t>sed: a tool to edit our data and text; </a:t>
          </a:r>
        </a:p>
      </dgm:t>
    </dgm:pt>
    <dgm:pt modelId="{96B0844B-CA40-413D-9889-1CD4AD071FFE}" type="parTrans" cxnId="{BC5B82EE-3A8D-40BA-A31B-632E78EC9F23}">
      <dgm:prSet/>
      <dgm:spPr/>
      <dgm:t>
        <a:bodyPr/>
        <a:lstStyle/>
        <a:p>
          <a:endParaRPr lang="en-US"/>
        </a:p>
      </dgm:t>
    </dgm:pt>
    <dgm:pt modelId="{BFE63AD9-231A-435C-BE94-123040C28CD3}" type="sibTrans" cxnId="{BC5B82EE-3A8D-40BA-A31B-632E78EC9F23}">
      <dgm:prSet/>
      <dgm:spPr/>
      <dgm:t>
        <a:bodyPr/>
        <a:lstStyle/>
        <a:p>
          <a:endParaRPr lang="en-US"/>
        </a:p>
      </dgm:t>
    </dgm:pt>
    <dgm:pt modelId="{22DC4E4C-481E-43DF-AD50-FC7C45CEBDC4}">
      <dgm:prSet/>
      <dgm:spPr/>
      <dgm:t>
        <a:bodyPr/>
        <a:lstStyle/>
        <a:p>
          <a:r>
            <a:rPr lang="en-US" dirty="0" err="1"/>
            <a:t>xargs</a:t>
          </a:r>
          <a:r>
            <a:rPr lang="en-US" dirty="0"/>
            <a:t>: a tool to repeat the same step for multiple data items; </a:t>
          </a:r>
        </a:p>
      </dgm:t>
    </dgm:pt>
    <dgm:pt modelId="{B31307A6-588A-4300-A6FB-0DEF5D04D132}" type="parTrans" cxnId="{1137F98D-0835-4159-B2E1-1F2AA2821AF4}">
      <dgm:prSet/>
      <dgm:spPr/>
      <dgm:t>
        <a:bodyPr/>
        <a:lstStyle/>
        <a:p>
          <a:endParaRPr lang="en-US"/>
        </a:p>
      </dgm:t>
    </dgm:pt>
    <dgm:pt modelId="{FAB194BF-2B92-40CE-AEE5-F313BE1B62DD}" type="sibTrans" cxnId="{1137F98D-0835-4159-B2E1-1F2AA2821AF4}">
      <dgm:prSet/>
      <dgm:spPr/>
      <dgm:t>
        <a:bodyPr/>
        <a:lstStyle/>
        <a:p>
          <a:endParaRPr lang="en-US"/>
        </a:p>
      </dgm:t>
    </dgm:pt>
    <dgm:pt modelId="{9FF23A93-02C2-4423-AF6D-176640AC9A41}">
      <dgm:prSet/>
      <dgm:spPr/>
      <dgm:t>
        <a:bodyPr/>
        <a:lstStyle/>
        <a:p>
          <a:r>
            <a:rPr lang="en-US" dirty="0"/>
            <a:t>cat: a tool to get the content of file/concatenate contents of many files; </a:t>
          </a:r>
        </a:p>
      </dgm:t>
    </dgm:pt>
    <dgm:pt modelId="{FBD0A13A-ACBE-4EC6-BCBF-D2676DDCA5FC}" type="parTrans" cxnId="{92C3AEE6-1D5E-436E-AC35-A43A47717EAD}">
      <dgm:prSet/>
      <dgm:spPr/>
      <dgm:t>
        <a:bodyPr/>
        <a:lstStyle/>
        <a:p>
          <a:endParaRPr lang="en-US"/>
        </a:p>
      </dgm:t>
    </dgm:pt>
    <dgm:pt modelId="{41CE2482-9E6F-4C45-95CB-E2B95F46E86A}" type="sibTrans" cxnId="{92C3AEE6-1D5E-436E-AC35-A43A47717EAD}">
      <dgm:prSet/>
      <dgm:spPr/>
      <dgm:t>
        <a:bodyPr/>
        <a:lstStyle/>
        <a:p>
          <a:endParaRPr lang="en-US"/>
        </a:p>
      </dgm:t>
    </dgm:pt>
    <dgm:pt modelId="{D55C24DC-4863-405A-B426-B638D55B4F9F}">
      <dgm:prSet/>
      <dgm:spPr/>
      <dgm:t>
        <a:bodyPr/>
        <a:lstStyle/>
        <a:p>
          <a:r>
            <a:rPr lang="en-US"/>
            <a:t>tr: a tool to replace one character by another;</a:t>
          </a:r>
        </a:p>
      </dgm:t>
    </dgm:pt>
    <dgm:pt modelId="{C8C9D11B-34DC-4344-9AF2-C06F4EA06658}" type="parTrans" cxnId="{E43981EA-BBB7-4E20-A474-A898B4ADC7B5}">
      <dgm:prSet/>
      <dgm:spPr/>
      <dgm:t>
        <a:bodyPr/>
        <a:lstStyle/>
        <a:p>
          <a:endParaRPr lang="en-US"/>
        </a:p>
      </dgm:t>
    </dgm:pt>
    <dgm:pt modelId="{5BF30F02-B905-4E44-8F64-C13965F8565C}" type="sibTrans" cxnId="{E43981EA-BBB7-4E20-A474-A898B4ADC7B5}">
      <dgm:prSet/>
      <dgm:spPr/>
      <dgm:t>
        <a:bodyPr/>
        <a:lstStyle/>
        <a:p>
          <a:endParaRPr lang="en-US"/>
        </a:p>
      </dgm:t>
    </dgm:pt>
    <dgm:pt modelId="{9E7AA549-BFA1-4222-978F-5801326DF8F7}">
      <dgm:prSet/>
      <dgm:spPr/>
      <dgm:t>
        <a:bodyPr/>
        <a:lstStyle/>
        <a:p>
          <a:r>
            <a:rPr lang="en-US"/>
            <a:t>sort: a tool to sort multiple lines; </a:t>
          </a:r>
        </a:p>
      </dgm:t>
    </dgm:pt>
    <dgm:pt modelId="{4E4EE6E3-877E-4331-964F-28670243BAD9}" type="parTrans" cxnId="{1E7C5400-FC88-46E9-A0E3-A90276055F57}">
      <dgm:prSet/>
      <dgm:spPr/>
      <dgm:t>
        <a:bodyPr/>
        <a:lstStyle/>
        <a:p>
          <a:endParaRPr lang="en-US"/>
        </a:p>
      </dgm:t>
    </dgm:pt>
    <dgm:pt modelId="{80609DC3-FB38-4770-915E-B62826D98F79}" type="sibTrans" cxnId="{1E7C5400-FC88-46E9-A0E3-A90276055F57}">
      <dgm:prSet/>
      <dgm:spPr/>
      <dgm:t>
        <a:bodyPr/>
        <a:lstStyle/>
        <a:p>
          <a:endParaRPr lang="en-US"/>
        </a:p>
      </dgm:t>
    </dgm:pt>
    <dgm:pt modelId="{10816CF1-0003-4018-ADCD-06FD96764E40}">
      <dgm:prSet/>
      <dgm:spPr/>
      <dgm:t>
        <a:bodyPr/>
        <a:lstStyle/>
        <a:p>
          <a:r>
            <a:rPr lang="en-US" dirty="0"/>
            <a:t>head: a tool to select only the first lines.</a:t>
          </a:r>
        </a:p>
      </dgm:t>
    </dgm:pt>
    <dgm:pt modelId="{90401495-D683-4531-99A4-FB1747769452}" type="parTrans" cxnId="{B026DAAF-F2EE-4E49-AF32-178648F1B199}">
      <dgm:prSet/>
      <dgm:spPr/>
      <dgm:t>
        <a:bodyPr/>
        <a:lstStyle/>
        <a:p>
          <a:endParaRPr lang="en-US"/>
        </a:p>
      </dgm:t>
    </dgm:pt>
    <dgm:pt modelId="{2FB60B36-9B54-46B9-9328-7D1CCD6AF884}" type="sibTrans" cxnId="{B026DAAF-F2EE-4E49-AF32-178648F1B199}">
      <dgm:prSet/>
      <dgm:spPr/>
      <dgm:t>
        <a:bodyPr/>
        <a:lstStyle/>
        <a:p>
          <a:endParaRPr lang="en-US"/>
        </a:p>
      </dgm:t>
    </dgm:pt>
    <dgm:pt modelId="{3309F729-57D7-FF4D-8F39-7BD16C690416}" type="pres">
      <dgm:prSet presAssocID="{2BB05CAF-F508-47DD-B965-C2EBDC576F38}" presName="diagram" presStyleCnt="0">
        <dgm:presLayoutVars>
          <dgm:dir/>
          <dgm:resizeHandles val="exact"/>
        </dgm:presLayoutVars>
      </dgm:prSet>
      <dgm:spPr/>
    </dgm:pt>
    <dgm:pt modelId="{BECBF438-C441-3747-A7D6-AB567E54398D}" type="pres">
      <dgm:prSet presAssocID="{A97F0B7E-FFD9-498A-B355-920093179720}" presName="node" presStyleLbl="node1" presStyleIdx="0" presStyleCnt="9">
        <dgm:presLayoutVars>
          <dgm:bulletEnabled val="1"/>
        </dgm:presLayoutVars>
      </dgm:prSet>
      <dgm:spPr/>
    </dgm:pt>
    <dgm:pt modelId="{E34DEB49-60B4-1544-A822-65E098EB6943}" type="pres">
      <dgm:prSet presAssocID="{67B0B8D9-1030-47C7-8F04-290F9BBBDBC1}" presName="sibTrans" presStyleCnt="0"/>
      <dgm:spPr/>
    </dgm:pt>
    <dgm:pt modelId="{6A9193AE-7964-D541-BB96-A034EA502320}" type="pres">
      <dgm:prSet presAssocID="{AE4F5A8C-91C9-4866-8BF4-E88567E17AD8}" presName="node" presStyleLbl="node1" presStyleIdx="1" presStyleCnt="9">
        <dgm:presLayoutVars>
          <dgm:bulletEnabled val="1"/>
        </dgm:presLayoutVars>
      </dgm:prSet>
      <dgm:spPr/>
    </dgm:pt>
    <dgm:pt modelId="{B1ABA6F2-541F-8942-B8DC-891840589952}" type="pres">
      <dgm:prSet presAssocID="{B65524B3-952B-4AC8-81A5-1B6DCF8207EF}" presName="sibTrans" presStyleCnt="0"/>
      <dgm:spPr/>
    </dgm:pt>
    <dgm:pt modelId="{A745A74A-345A-E343-B242-F0B309AEA05B}" type="pres">
      <dgm:prSet presAssocID="{82D53BEC-CCB4-464D-BB71-A75D41328D94}" presName="node" presStyleLbl="node1" presStyleIdx="2" presStyleCnt="9">
        <dgm:presLayoutVars>
          <dgm:bulletEnabled val="1"/>
        </dgm:presLayoutVars>
      </dgm:prSet>
      <dgm:spPr/>
    </dgm:pt>
    <dgm:pt modelId="{E4686134-7B24-C646-8C93-D07F777C65B3}" type="pres">
      <dgm:prSet presAssocID="{66571E2D-FD8C-4FDF-BB4F-E309A1E39828}" presName="sibTrans" presStyleCnt="0"/>
      <dgm:spPr/>
    </dgm:pt>
    <dgm:pt modelId="{97A3AF1F-0E5C-D542-B049-670F030EB72A}" type="pres">
      <dgm:prSet presAssocID="{8C694E63-69B4-4C8F-BFB0-9F66FF3BCD95}" presName="node" presStyleLbl="node1" presStyleIdx="3" presStyleCnt="9">
        <dgm:presLayoutVars>
          <dgm:bulletEnabled val="1"/>
        </dgm:presLayoutVars>
      </dgm:prSet>
      <dgm:spPr/>
    </dgm:pt>
    <dgm:pt modelId="{2BC46D5A-0181-C64A-B3E3-45993989B42D}" type="pres">
      <dgm:prSet presAssocID="{BFE63AD9-231A-435C-BE94-123040C28CD3}" presName="sibTrans" presStyleCnt="0"/>
      <dgm:spPr/>
    </dgm:pt>
    <dgm:pt modelId="{13A1DBCA-F8AA-7641-9DEB-0EEA3996A59E}" type="pres">
      <dgm:prSet presAssocID="{22DC4E4C-481E-43DF-AD50-FC7C45CEBDC4}" presName="node" presStyleLbl="node1" presStyleIdx="4" presStyleCnt="9">
        <dgm:presLayoutVars>
          <dgm:bulletEnabled val="1"/>
        </dgm:presLayoutVars>
      </dgm:prSet>
      <dgm:spPr/>
    </dgm:pt>
    <dgm:pt modelId="{4CCFBC2D-FB77-4647-92CF-386A913C30F6}" type="pres">
      <dgm:prSet presAssocID="{FAB194BF-2B92-40CE-AEE5-F313BE1B62DD}" presName="sibTrans" presStyleCnt="0"/>
      <dgm:spPr/>
    </dgm:pt>
    <dgm:pt modelId="{005E5E7A-D0AE-A74F-ADD2-28220544DABD}" type="pres">
      <dgm:prSet presAssocID="{9FF23A93-02C2-4423-AF6D-176640AC9A41}" presName="node" presStyleLbl="node1" presStyleIdx="5" presStyleCnt="9">
        <dgm:presLayoutVars>
          <dgm:bulletEnabled val="1"/>
        </dgm:presLayoutVars>
      </dgm:prSet>
      <dgm:spPr/>
    </dgm:pt>
    <dgm:pt modelId="{B272D169-BC31-FA4C-A92B-68E2714DAAA2}" type="pres">
      <dgm:prSet presAssocID="{41CE2482-9E6F-4C45-95CB-E2B95F46E86A}" presName="sibTrans" presStyleCnt="0"/>
      <dgm:spPr/>
    </dgm:pt>
    <dgm:pt modelId="{AA560287-F2C3-E14E-9C89-8F9C6B05BAF2}" type="pres">
      <dgm:prSet presAssocID="{D55C24DC-4863-405A-B426-B638D55B4F9F}" presName="node" presStyleLbl="node1" presStyleIdx="6" presStyleCnt="9">
        <dgm:presLayoutVars>
          <dgm:bulletEnabled val="1"/>
        </dgm:presLayoutVars>
      </dgm:prSet>
      <dgm:spPr/>
    </dgm:pt>
    <dgm:pt modelId="{231DB654-419E-7249-8B05-9B08453280CB}" type="pres">
      <dgm:prSet presAssocID="{5BF30F02-B905-4E44-8F64-C13965F8565C}" presName="sibTrans" presStyleCnt="0"/>
      <dgm:spPr/>
    </dgm:pt>
    <dgm:pt modelId="{065166D6-7A62-5844-A3E0-B5D5B602DDB4}" type="pres">
      <dgm:prSet presAssocID="{9E7AA549-BFA1-4222-978F-5801326DF8F7}" presName="node" presStyleLbl="node1" presStyleIdx="7" presStyleCnt="9">
        <dgm:presLayoutVars>
          <dgm:bulletEnabled val="1"/>
        </dgm:presLayoutVars>
      </dgm:prSet>
      <dgm:spPr/>
    </dgm:pt>
    <dgm:pt modelId="{29554731-8644-6745-B701-712A21B04FAE}" type="pres">
      <dgm:prSet presAssocID="{80609DC3-FB38-4770-915E-B62826D98F79}" presName="sibTrans" presStyleCnt="0"/>
      <dgm:spPr/>
    </dgm:pt>
    <dgm:pt modelId="{3E3BA588-0C2F-C343-B640-75C533A9C924}" type="pres">
      <dgm:prSet presAssocID="{10816CF1-0003-4018-ADCD-06FD96764E40}" presName="node" presStyleLbl="node1" presStyleIdx="8" presStyleCnt="9">
        <dgm:presLayoutVars>
          <dgm:bulletEnabled val="1"/>
        </dgm:presLayoutVars>
      </dgm:prSet>
      <dgm:spPr/>
    </dgm:pt>
  </dgm:ptLst>
  <dgm:cxnLst>
    <dgm:cxn modelId="{1E7C5400-FC88-46E9-A0E3-A90276055F57}" srcId="{2BB05CAF-F508-47DD-B965-C2EBDC576F38}" destId="{9E7AA549-BFA1-4222-978F-5801326DF8F7}" srcOrd="7" destOrd="0" parTransId="{4E4EE6E3-877E-4331-964F-28670243BAD9}" sibTransId="{80609DC3-FB38-4770-915E-B62826D98F79}"/>
    <dgm:cxn modelId="{8342681B-1CDA-E14B-A8B3-3E5E4C7287AA}" type="presOf" srcId="{10816CF1-0003-4018-ADCD-06FD96764E40}" destId="{3E3BA588-0C2F-C343-B640-75C533A9C924}" srcOrd="0" destOrd="0" presId="urn:microsoft.com/office/officeart/2005/8/layout/default"/>
    <dgm:cxn modelId="{7AB86D1C-7CA0-3740-8194-F7DA40A6BC2E}" type="presOf" srcId="{82D53BEC-CCB4-464D-BB71-A75D41328D94}" destId="{A745A74A-345A-E343-B242-F0B309AEA05B}" srcOrd="0" destOrd="0" presId="urn:microsoft.com/office/officeart/2005/8/layout/default"/>
    <dgm:cxn modelId="{7A102A34-E137-6646-875D-94A3149570BC}" type="presOf" srcId="{9E7AA549-BFA1-4222-978F-5801326DF8F7}" destId="{065166D6-7A62-5844-A3E0-B5D5B602DDB4}" srcOrd="0" destOrd="0" presId="urn:microsoft.com/office/officeart/2005/8/layout/default"/>
    <dgm:cxn modelId="{1EB33A41-D317-0C4C-9BD9-893541A1D0DB}" type="presOf" srcId="{AE4F5A8C-91C9-4866-8BF4-E88567E17AD8}" destId="{6A9193AE-7964-D541-BB96-A034EA502320}" srcOrd="0" destOrd="0" presId="urn:microsoft.com/office/officeart/2005/8/layout/default"/>
    <dgm:cxn modelId="{22325443-8CEE-4718-A167-C2439822854E}" srcId="{2BB05CAF-F508-47DD-B965-C2EBDC576F38}" destId="{82D53BEC-CCB4-464D-BB71-A75D41328D94}" srcOrd="2" destOrd="0" parTransId="{54A90A65-8576-4E0D-AAE9-CAD90CFD5DFF}" sibTransId="{66571E2D-FD8C-4FDF-BB4F-E309A1E39828}"/>
    <dgm:cxn modelId="{184E6560-2073-4A4B-87AC-71E4C7565FEE}" type="presOf" srcId="{22DC4E4C-481E-43DF-AD50-FC7C45CEBDC4}" destId="{13A1DBCA-F8AA-7641-9DEB-0EEA3996A59E}" srcOrd="0" destOrd="0" presId="urn:microsoft.com/office/officeart/2005/8/layout/default"/>
    <dgm:cxn modelId="{43064D81-CF57-4528-A0B1-5962487A71F6}" srcId="{2BB05CAF-F508-47DD-B965-C2EBDC576F38}" destId="{AE4F5A8C-91C9-4866-8BF4-E88567E17AD8}" srcOrd="1" destOrd="0" parTransId="{06944040-4EF6-4470-89D2-450A4A69B1B5}" sibTransId="{B65524B3-952B-4AC8-81A5-1B6DCF8207EF}"/>
    <dgm:cxn modelId="{61EB9783-6C0F-C441-9C1D-AB80B94F0073}" type="presOf" srcId="{8C694E63-69B4-4C8F-BFB0-9F66FF3BCD95}" destId="{97A3AF1F-0E5C-D542-B049-670F030EB72A}" srcOrd="0" destOrd="0" presId="urn:microsoft.com/office/officeart/2005/8/layout/default"/>
    <dgm:cxn modelId="{38A0128C-2F69-D54A-8722-13144346FE6F}" type="presOf" srcId="{9FF23A93-02C2-4423-AF6D-176640AC9A41}" destId="{005E5E7A-D0AE-A74F-ADD2-28220544DABD}" srcOrd="0" destOrd="0" presId="urn:microsoft.com/office/officeart/2005/8/layout/default"/>
    <dgm:cxn modelId="{AD6A238D-0437-4691-B50D-C5C4A67FB017}" srcId="{2BB05CAF-F508-47DD-B965-C2EBDC576F38}" destId="{A97F0B7E-FFD9-498A-B355-920093179720}" srcOrd="0" destOrd="0" parTransId="{8182129B-3350-4BF4-B9B7-106851BED844}" sibTransId="{67B0B8D9-1030-47C7-8F04-290F9BBBDBC1}"/>
    <dgm:cxn modelId="{1137F98D-0835-4159-B2E1-1F2AA2821AF4}" srcId="{2BB05CAF-F508-47DD-B965-C2EBDC576F38}" destId="{22DC4E4C-481E-43DF-AD50-FC7C45CEBDC4}" srcOrd="4" destOrd="0" parTransId="{B31307A6-588A-4300-A6FB-0DEF5D04D132}" sibTransId="{FAB194BF-2B92-40CE-AEE5-F313BE1B62DD}"/>
    <dgm:cxn modelId="{494F3B8E-56FF-2341-859A-B3329F9C97A7}" type="presOf" srcId="{A97F0B7E-FFD9-498A-B355-920093179720}" destId="{BECBF438-C441-3747-A7D6-AB567E54398D}" srcOrd="0" destOrd="0" presId="urn:microsoft.com/office/officeart/2005/8/layout/default"/>
    <dgm:cxn modelId="{B124A1A6-C1F0-894A-83E7-848B55CED48E}" type="presOf" srcId="{D55C24DC-4863-405A-B426-B638D55B4F9F}" destId="{AA560287-F2C3-E14E-9C89-8F9C6B05BAF2}" srcOrd="0" destOrd="0" presId="urn:microsoft.com/office/officeart/2005/8/layout/default"/>
    <dgm:cxn modelId="{306156AC-C29E-5A41-B83D-FF7736E90258}" type="presOf" srcId="{2BB05CAF-F508-47DD-B965-C2EBDC576F38}" destId="{3309F729-57D7-FF4D-8F39-7BD16C690416}" srcOrd="0" destOrd="0" presId="urn:microsoft.com/office/officeart/2005/8/layout/default"/>
    <dgm:cxn modelId="{B026DAAF-F2EE-4E49-AF32-178648F1B199}" srcId="{2BB05CAF-F508-47DD-B965-C2EBDC576F38}" destId="{10816CF1-0003-4018-ADCD-06FD96764E40}" srcOrd="8" destOrd="0" parTransId="{90401495-D683-4531-99A4-FB1747769452}" sibTransId="{2FB60B36-9B54-46B9-9328-7D1CCD6AF884}"/>
    <dgm:cxn modelId="{92C3AEE6-1D5E-436E-AC35-A43A47717EAD}" srcId="{2BB05CAF-F508-47DD-B965-C2EBDC576F38}" destId="{9FF23A93-02C2-4423-AF6D-176640AC9A41}" srcOrd="5" destOrd="0" parTransId="{FBD0A13A-ACBE-4EC6-BCBF-D2676DDCA5FC}" sibTransId="{41CE2482-9E6F-4C45-95CB-E2B95F46E86A}"/>
    <dgm:cxn modelId="{E43981EA-BBB7-4E20-A474-A898B4ADC7B5}" srcId="{2BB05CAF-F508-47DD-B965-C2EBDC576F38}" destId="{D55C24DC-4863-405A-B426-B638D55B4F9F}" srcOrd="6" destOrd="0" parTransId="{C8C9D11B-34DC-4344-9AF2-C06F4EA06658}" sibTransId="{5BF30F02-B905-4E44-8F64-C13965F8565C}"/>
    <dgm:cxn modelId="{BC5B82EE-3A8D-40BA-A31B-632E78EC9F23}" srcId="{2BB05CAF-F508-47DD-B965-C2EBDC576F38}" destId="{8C694E63-69B4-4C8F-BFB0-9F66FF3BCD95}" srcOrd="3" destOrd="0" parTransId="{96B0844B-CA40-413D-9889-1CD4AD071FFE}" sibTransId="{BFE63AD9-231A-435C-BE94-123040C28CD3}"/>
    <dgm:cxn modelId="{A780EACC-68B9-434F-995C-72F0BE7609BB}" type="presParOf" srcId="{3309F729-57D7-FF4D-8F39-7BD16C690416}" destId="{BECBF438-C441-3747-A7D6-AB567E54398D}" srcOrd="0" destOrd="0" presId="urn:microsoft.com/office/officeart/2005/8/layout/default"/>
    <dgm:cxn modelId="{087D909E-71B3-4543-B543-0B4E4C6A6BDB}" type="presParOf" srcId="{3309F729-57D7-FF4D-8F39-7BD16C690416}" destId="{E34DEB49-60B4-1544-A822-65E098EB6943}" srcOrd="1" destOrd="0" presId="urn:microsoft.com/office/officeart/2005/8/layout/default"/>
    <dgm:cxn modelId="{2584C10B-A64A-9245-B438-302CD6B2A1B3}" type="presParOf" srcId="{3309F729-57D7-FF4D-8F39-7BD16C690416}" destId="{6A9193AE-7964-D541-BB96-A034EA502320}" srcOrd="2" destOrd="0" presId="urn:microsoft.com/office/officeart/2005/8/layout/default"/>
    <dgm:cxn modelId="{86F8E79D-9005-674E-B2CD-4320B917A8A4}" type="presParOf" srcId="{3309F729-57D7-FF4D-8F39-7BD16C690416}" destId="{B1ABA6F2-541F-8942-B8DC-891840589952}" srcOrd="3" destOrd="0" presId="urn:microsoft.com/office/officeart/2005/8/layout/default"/>
    <dgm:cxn modelId="{43B79C30-BD4E-7242-9EFF-8D00AFBE63F7}" type="presParOf" srcId="{3309F729-57D7-FF4D-8F39-7BD16C690416}" destId="{A745A74A-345A-E343-B242-F0B309AEA05B}" srcOrd="4" destOrd="0" presId="urn:microsoft.com/office/officeart/2005/8/layout/default"/>
    <dgm:cxn modelId="{030DFF2D-EB88-BC43-8CFC-C58C444E3D0D}" type="presParOf" srcId="{3309F729-57D7-FF4D-8F39-7BD16C690416}" destId="{E4686134-7B24-C646-8C93-D07F777C65B3}" srcOrd="5" destOrd="0" presId="urn:microsoft.com/office/officeart/2005/8/layout/default"/>
    <dgm:cxn modelId="{73A70B6D-8AFC-1845-A695-FDFC0B745343}" type="presParOf" srcId="{3309F729-57D7-FF4D-8F39-7BD16C690416}" destId="{97A3AF1F-0E5C-D542-B049-670F030EB72A}" srcOrd="6" destOrd="0" presId="urn:microsoft.com/office/officeart/2005/8/layout/default"/>
    <dgm:cxn modelId="{EF7D2F3E-1FE3-9B4F-8B55-CB4A87DA3F08}" type="presParOf" srcId="{3309F729-57D7-FF4D-8F39-7BD16C690416}" destId="{2BC46D5A-0181-C64A-B3E3-45993989B42D}" srcOrd="7" destOrd="0" presId="urn:microsoft.com/office/officeart/2005/8/layout/default"/>
    <dgm:cxn modelId="{D8C35CF6-18E1-1947-9E14-A1420CEE79AC}" type="presParOf" srcId="{3309F729-57D7-FF4D-8F39-7BD16C690416}" destId="{13A1DBCA-F8AA-7641-9DEB-0EEA3996A59E}" srcOrd="8" destOrd="0" presId="urn:microsoft.com/office/officeart/2005/8/layout/default"/>
    <dgm:cxn modelId="{6ADCA426-1BD0-D040-ABE2-180ECFA6E523}" type="presParOf" srcId="{3309F729-57D7-FF4D-8F39-7BD16C690416}" destId="{4CCFBC2D-FB77-4647-92CF-386A913C30F6}" srcOrd="9" destOrd="0" presId="urn:microsoft.com/office/officeart/2005/8/layout/default"/>
    <dgm:cxn modelId="{10437CE1-C896-FB4A-B535-05AB674B2EDD}" type="presParOf" srcId="{3309F729-57D7-FF4D-8F39-7BD16C690416}" destId="{005E5E7A-D0AE-A74F-ADD2-28220544DABD}" srcOrd="10" destOrd="0" presId="urn:microsoft.com/office/officeart/2005/8/layout/default"/>
    <dgm:cxn modelId="{B9719163-BCA0-CD41-AB27-F462AA62E11B}" type="presParOf" srcId="{3309F729-57D7-FF4D-8F39-7BD16C690416}" destId="{B272D169-BC31-FA4C-A92B-68E2714DAAA2}" srcOrd="11" destOrd="0" presId="urn:microsoft.com/office/officeart/2005/8/layout/default"/>
    <dgm:cxn modelId="{52B07592-E0FD-9146-BC1C-4CEEBD5611F7}" type="presParOf" srcId="{3309F729-57D7-FF4D-8F39-7BD16C690416}" destId="{AA560287-F2C3-E14E-9C89-8F9C6B05BAF2}" srcOrd="12" destOrd="0" presId="urn:microsoft.com/office/officeart/2005/8/layout/default"/>
    <dgm:cxn modelId="{BC4F711A-2E6B-0A45-9104-A9E97DAC1D8F}" type="presParOf" srcId="{3309F729-57D7-FF4D-8F39-7BD16C690416}" destId="{231DB654-419E-7249-8B05-9B08453280CB}" srcOrd="13" destOrd="0" presId="urn:microsoft.com/office/officeart/2005/8/layout/default"/>
    <dgm:cxn modelId="{7FCC6DB9-6356-CC45-9A8A-8FCF29DC7985}" type="presParOf" srcId="{3309F729-57D7-FF4D-8F39-7BD16C690416}" destId="{065166D6-7A62-5844-A3E0-B5D5B602DDB4}" srcOrd="14" destOrd="0" presId="urn:microsoft.com/office/officeart/2005/8/layout/default"/>
    <dgm:cxn modelId="{559BC995-D706-D543-98DE-56127032BD3D}" type="presParOf" srcId="{3309F729-57D7-FF4D-8F39-7BD16C690416}" destId="{29554731-8644-6745-B701-712A21B04FAE}" srcOrd="15" destOrd="0" presId="urn:microsoft.com/office/officeart/2005/8/layout/default"/>
    <dgm:cxn modelId="{9D7BF42C-8E56-1D45-910F-0705F5907CFC}" type="presParOf" srcId="{3309F729-57D7-FF4D-8F39-7BD16C690416}" destId="{3E3BA588-0C2F-C343-B640-75C533A9C92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F438-C441-3747-A7D6-AB567E54398D}">
      <dsp:nvSpPr>
        <dsp:cNvPr id="0" name=""/>
        <dsp:cNvSpPr/>
      </dsp:nvSpPr>
      <dsp:spPr>
        <a:xfrm>
          <a:off x="963848" y="2178"/>
          <a:ext cx="1890861" cy="11345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curl: a tool to download data and text from the web; </a:t>
          </a:r>
        </a:p>
      </dsp:txBody>
      <dsp:txXfrm>
        <a:off x="963848" y="2178"/>
        <a:ext cx="1890861" cy="1134516"/>
      </dsp:txXfrm>
    </dsp:sp>
    <dsp:sp modelId="{6A9193AE-7964-D541-BB96-A034EA502320}">
      <dsp:nvSpPr>
        <dsp:cNvPr id="0" name=""/>
        <dsp:cNvSpPr/>
      </dsp:nvSpPr>
      <dsp:spPr>
        <a:xfrm>
          <a:off x="3043795" y="2178"/>
          <a:ext cx="1890861" cy="11345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grep: a tool to search our data and text; </a:t>
          </a:r>
        </a:p>
      </dsp:txBody>
      <dsp:txXfrm>
        <a:off x="3043795" y="2178"/>
        <a:ext cx="1890861" cy="1134516"/>
      </dsp:txXfrm>
    </dsp:sp>
    <dsp:sp modelId="{A745A74A-345A-E343-B242-F0B309AEA05B}">
      <dsp:nvSpPr>
        <dsp:cNvPr id="0" name=""/>
        <dsp:cNvSpPr/>
      </dsp:nvSpPr>
      <dsp:spPr>
        <a:xfrm>
          <a:off x="5123743" y="2178"/>
          <a:ext cx="1890861" cy="11345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gawk: a tool to manipulate our data and text; </a:t>
          </a:r>
        </a:p>
      </dsp:txBody>
      <dsp:txXfrm>
        <a:off x="5123743" y="2178"/>
        <a:ext cx="1890861" cy="1134516"/>
      </dsp:txXfrm>
    </dsp:sp>
    <dsp:sp modelId="{97A3AF1F-0E5C-D542-B049-670F030EB72A}">
      <dsp:nvSpPr>
        <dsp:cNvPr id="0" name=""/>
        <dsp:cNvSpPr/>
      </dsp:nvSpPr>
      <dsp:spPr>
        <a:xfrm>
          <a:off x="7203690" y="2178"/>
          <a:ext cx="1890861" cy="113451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sed: a tool to edit our data and text; </a:t>
          </a:r>
        </a:p>
      </dsp:txBody>
      <dsp:txXfrm>
        <a:off x="7203690" y="2178"/>
        <a:ext cx="1890861" cy="1134516"/>
      </dsp:txXfrm>
    </dsp:sp>
    <dsp:sp modelId="{13A1DBCA-F8AA-7641-9DEB-0EEA3996A59E}">
      <dsp:nvSpPr>
        <dsp:cNvPr id="0" name=""/>
        <dsp:cNvSpPr/>
      </dsp:nvSpPr>
      <dsp:spPr>
        <a:xfrm>
          <a:off x="963848" y="1325781"/>
          <a:ext cx="1890861" cy="113451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xargs</a:t>
          </a:r>
          <a:r>
            <a:rPr lang="en-US" sz="1500" kern="1200" dirty="0"/>
            <a:t>: a tool to repeat the same step for multiple data items; </a:t>
          </a:r>
        </a:p>
      </dsp:txBody>
      <dsp:txXfrm>
        <a:off x="963848" y="1325781"/>
        <a:ext cx="1890861" cy="1134516"/>
      </dsp:txXfrm>
    </dsp:sp>
    <dsp:sp modelId="{005E5E7A-D0AE-A74F-ADD2-28220544DABD}">
      <dsp:nvSpPr>
        <dsp:cNvPr id="0" name=""/>
        <dsp:cNvSpPr/>
      </dsp:nvSpPr>
      <dsp:spPr>
        <a:xfrm>
          <a:off x="3043795" y="1325781"/>
          <a:ext cx="1890861" cy="11345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cat: a tool to get the content of file/concatenate contents of many files; </a:t>
          </a:r>
        </a:p>
      </dsp:txBody>
      <dsp:txXfrm>
        <a:off x="3043795" y="1325781"/>
        <a:ext cx="1890861" cy="1134516"/>
      </dsp:txXfrm>
    </dsp:sp>
    <dsp:sp modelId="{AA560287-F2C3-E14E-9C89-8F9C6B05BAF2}">
      <dsp:nvSpPr>
        <dsp:cNvPr id="0" name=""/>
        <dsp:cNvSpPr/>
      </dsp:nvSpPr>
      <dsp:spPr>
        <a:xfrm>
          <a:off x="5123743" y="1325781"/>
          <a:ext cx="1890861" cy="11345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 a tool to replace one character by another;</a:t>
          </a:r>
        </a:p>
      </dsp:txBody>
      <dsp:txXfrm>
        <a:off x="5123743" y="1325781"/>
        <a:ext cx="1890861" cy="1134516"/>
      </dsp:txXfrm>
    </dsp:sp>
    <dsp:sp modelId="{065166D6-7A62-5844-A3E0-B5D5B602DDB4}">
      <dsp:nvSpPr>
        <dsp:cNvPr id="0" name=""/>
        <dsp:cNvSpPr/>
      </dsp:nvSpPr>
      <dsp:spPr>
        <a:xfrm>
          <a:off x="7203690" y="1325781"/>
          <a:ext cx="1890861" cy="11345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sort: a tool to sort multiple lines; </a:t>
          </a:r>
        </a:p>
      </dsp:txBody>
      <dsp:txXfrm>
        <a:off x="7203690" y="1325781"/>
        <a:ext cx="1890861" cy="1134516"/>
      </dsp:txXfrm>
    </dsp:sp>
    <dsp:sp modelId="{3E3BA588-0C2F-C343-B640-75C533A9C924}">
      <dsp:nvSpPr>
        <dsp:cNvPr id="0" name=""/>
        <dsp:cNvSpPr/>
      </dsp:nvSpPr>
      <dsp:spPr>
        <a:xfrm>
          <a:off x="4083769" y="2649384"/>
          <a:ext cx="1890861" cy="113451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head: a tool to select only the first lines.</a:t>
          </a:r>
        </a:p>
      </dsp:txBody>
      <dsp:txXfrm>
        <a:off x="4083769" y="2649384"/>
        <a:ext cx="1890861" cy="11345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0DDE9-CB8F-4787-B33D-7B77131F7E0B}"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96985-A072-4A16-8BE3-C882333E0C9C}" type="slidenum">
              <a:rPr lang="en-US" smtClean="0"/>
              <a:t>‹#›</a:t>
            </a:fld>
            <a:endParaRPr lang="en-US"/>
          </a:p>
        </p:txBody>
      </p:sp>
    </p:spTree>
    <p:extLst>
      <p:ext uri="{BB962C8B-B14F-4D97-AF65-F5344CB8AC3E}">
        <p14:creationId xmlns:p14="http://schemas.microsoft.com/office/powerpoint/2010/main" val="85284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dirty="0"/>
              <a:t>Ken Thompson and Dennis Ritchie, two programmers at AT&amp;T’s Bell Labs in the 1970s, designed an operating system using C language that they called Unix. </a:t>
            </a:r>
          </a:p>
          <a:p>
            <a:pPr>
              <a:buFont typeface="Arial" panose="020B0604020202020204" pitchFamily="34" charset="0"/>
              <a:buChar char="•"/>
            </a:pPr>
            <a:r>
              <a:rPr lang="en-US" sz="1200" dirty="0"/>
              <a:t>Unlike previous operating systems that were tied closely to the hardware, Unix was portable to many platforms and is the mother of modern OSes.</a:t>
            </a:r>
          </a:p>
          <a:p>
            <a:pPr>
              <a:buFont typeface="Arial" panose="020B0604020202020204" pitchFamily="34" charset="0"/>
              <a:buChar char="•"/>
            </a:pPr>
            <a:r>
              <a:rPr lang="en-US" sz="1200" dirty="0"/>
              <a:t>Richard Stallman and Linus </a:t>
            </a:r>
            <a:r>
              <a:rPr lang="en-US" sz="1200" dirty="0" err="1"/>
              <a:t>Torvald</a:t>
            </a:r>
            <a:r>
              <a:rPr lang="en-US" sz="1200" dirty="0"/>
              <a:t> created an open-source alternative, with a kernel called Linux, in the 1990s. Users created many distributions – the most popular today is Ubuntu.</a:t>
            </a:r>
          </a:p>
          <a:p>
            <a:pPr>
              <a:buFont typeface="Arial" panose="020B0604020202020204" pitchFamily="34" charset="0"/>
              <a:buChar char="•"/>
            </a:pPr>
            <a:r>
              <a:rPr lang="en-US" sz="1200" dirty="0"/>
              <a:t>Linux is extremely common in data servers, phones, cars, TVs, and more. It is more accessible, free of licensing restrictions common to Unix, and it also has one kernel. Device drivers will usually work on any distribution.</a:t>
            </a:r>
          </a:p>
          <a:p>
            <a:pPr>
              <a:buFont typeface="Arial" panose="020B0604020202020204" pitchFamily="34" charset="0"/>
              <a:buChar char="•"/>
            </a:pPr>
            <a:r>
              <a:rPr lang="en-US" sz="1200" dirty="0"/>
              <a:t>Image: This altogether is an operating system. Unix is one whole example, whereas Linux is just the common kernel. It is packaged into distros.</a:t>
            </a:r>
          </a:p>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4</a:t>
            </a:fld>
            <a:endParaRPr lang="en-US"/>
          </a:p>
        </p:txBody>
      </p:sp>
    </p:spTree>
    <p:extLst>
      <p:ext uri="{BB962C8B-B14F-4D97-AF65-F5344CB8AC3E}">
        <p14:creationId xmlns:p14="http://schemas.microsoft.com/office/powerpoint/2010/main" val="136453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10, can install Ubuntu directly on to computer, thanks to WSL – Windows Subsystem for Linux. Shows Linux’s influence!</a:t>
            </a:r>
          </a:p>
          <a:p>
            <a:endParaRPr lang="en-US" dirty="0"/>
          </a:p>
          <a:p>
            <a:r>
              <a:rPr lang="en-US" dirty="0"/>
              <a:t>Before windows 10, the most common method was to install VirtualBox to virtually create another computer within a computer. Still popular!</a:t>
            </a:r>
          </a:p>
        </p:txBody>
      </p:sp>
      <p:sp>
        <p:nvSpPr>
          <p:cNvPr id="4" name="Slide Number Placeholder 3"/>
          <p:cNvSpPr>
            <a:spLocks noGrp="1"/>
          </p:cNvSpPr>
          <p:nvPr>
            <p:ph type="sldNum" sz="quarter" idx="5"/>
          </p:nvPr>
        </p:nvSpPr>
        <p:spPr/>
        <p:txBody>
          <a:bodyPr/>
          <a:lstStyle/>
          <a:p>
            <a:fld id="{74F96985-A072-4A16-8BE3-C882333E0C9C}" type="slidenum">
              <a:rPr lang="en-US" smtClean="0"/>
              <a:t>5</a:t>
            </a:fld>
            <a:endParaRPr lang="en-US"/>
          </a:p>
        </p:txBody>
      </p:sp>
    </p:spTree>
    <p:extLst>
      <p:ext uri="{BB962C8B-B14F-4D97-AF65-F5344CB8AC3E}">
        <p14:creationId xmlns:p14="http://schemas.microsoft.com/office/powerpoint/2010/main" val="1422253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6</a:t>
            </a:fld>
            <a:endParaRPr lang="en-US"/>
          </a:p>
        </p:txBody>
      </p:sp>
    </p:spTree>
    <p:extLst>
      <p:ext uri="{BB962C8B-B14F-4D97-AF65-F5344CB8AC3E}">
        <p14:creationId xmlns:p14="http://schemas.microsoft.com/office/powerpoint/2010/main" val="1411655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8</a:t>
            </a:fld>
            <a:endParaRPr lang="en-US"/>
          </a:p>
        </p:txBody>
      </p:sp>
    </p:spTree>
    <p:extLst>
      <p:ext uri="{BB962C8B-B14F-4D97-AF65-F5344CB8AC3E}">
        <p14:creationId xmlns:p14="http://schemas.microsoft.com/office/powerpoint/2010/main" val="194580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11</a:t>
            </a:fld>
            <a:endParaRPr lang="en-US"/>
          </a:p>
        </p:txBody>
      </p:sp>
    </p:spTree>
    <p:extLst>
      <p:ext uri="{BB962C8B-B14F-4D97-AF65-F5344CB8AC3E}">
        <p14:creationId xmlns:p14="http://schemas.microsoft.com/office/powerpoint/2010/main" val="110263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 completion…</a:t>
            </a:r>
          </a:p>
        </p:txBody>
      </p:sp>
      <p:sp>
        <p:nvSpPr>
          <p:cNvPr id="4" name="Slide Number Placeholder 3"/>
          <p:cNvSpPr>
            <a:spLocks noGrp="1"/>
          </p:cNvSpPr>
          <p:nvPr>
            <p:ph type="sldNum" sz="quarter" idx="5"/>
          </p:nvPr>
        </p:nvSpPr>
        <p:spPr/>
        <p:txBody>
          <a:bodyPr/>
          <a:lstStyle/>
          <a:p>
            <a:fld id="{74F96985-A072-4A16-8BE3-C882333E0C9C}" type="slidenum">
              <a:rPr lang="en-US" smtClean="0"/>
              <a:t>12</a:t>
            </a:fld>
            <a:endParaRPr lang="en-US"/>
          </a:p>
        </p:txBody>
      </p:sp>
    </p:spTree>
    <p:extLst>
      <p:ext uri="{BB962C8B-B14F-4D97-AF65-F5344CB8AC3E}">
        <p14:creationId xmlns:p14="http://schemas.microsoft.com/office/powerpoint/2010/main" val="319161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13</a:t>
            </a:fld>
            <a:endParaRPr lang="en-US"/>
          </a:p>
        </p:txBody>
      </p:sp>
    </p:spTree>
    <p:extLst>
      <p:ext uri="{BB962C8B-B14F-4D97-AF65-F5344CB8AC3E}">
        <p14:creationId xmlns:p14="http://schemas.microsoft.com/office/powerpoint/2010/main" val="185546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55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343704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163707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67519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4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A461C7-B5DE-4B00-B1D6-5793549B947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190351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A461C7-B5DE-4B00-B1D6-5793549B9477}" type="datetimeFigureOut">
              <a:rPr lang="en-US" smtClean="0"/>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1605730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A461C7-B5DE-4B00-B1D6-5793549B9477}" type="datetimeFigureOut">
              <a:rPr lang="en-US" smtClean="0"/>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363348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A461C7-B5DE-4B00-B1D6-5793549B9477}" type="datetimeFigureOut">
              <a:rPr lang="en-US" smtClean="0"/>
              <a:t>10/13/24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225199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FA461C7-B5DE-4B00-B1D6-5793549B9477}" type="datetimeFigureOut">
              <a:rPr lang="en-US" smtClean="0"/>
              <a:t>10/13/24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246A15D-4985-4C83-AABB-CC5DB87FFB9B}" type="slidenum">
              <a:rPr lang="en-US" smtClean="0"/>
              <a:t>‹#›</a:t>
            </a:fld>
            <a:endParaRPr lang="en-US"/>
          </a:p>
        </p:txBody>
      </p:sp>
    </p:spTree>
    <p:extLst>
      <p:ext uri="{BB962C8B-B14F-4D97-AF65-F5344CB8AC3E}">
        <p14:creationId xmlns:p14="http://schemas.microsoft.com/office/powerpoint/2010/main" val="400739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A461C7-B5DE-4B00-B1D6-5793549B947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3301132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FA461C7-B5DE-4B00-B1D6-5793549B9477}" type="datetimeFigureOut">
              <a:rPr lang="en-US" smtClean="0"/>
              <a:t>10/13/24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246A15D-4985-4C83-AABB-CC5DB87FFB9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343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wikihow.com/Install-Ubuntu-on-VirtualBo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tinyurl.com/KrispLinuxWorkshopData202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0DA3-AEDA-4812-AAF1-164E781D2814}"/>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Intro to Linux</a:t>
            </a:r>
          </a:p>
        </p:txBody>
      </p:sp>
      <p:sp>
        <p:nvSpPr>
          <p:cNvPr id="3" name="Subtitle 2">
            <a:extLst>
              <a:ext uri="{FF2B5EF4-FFF2-40B4-BE49-F238E27FC236}">
                <a16:creationId xmlns:a16="http://schemas.microsoft.com/office/drawing/2014/main" id="{D5F1A6EE-2A70-4DE6-AA34-C1DBEAC96F9E}"/>
              </a:ext>
            </a:extLst>
          </p:cNvPr>
          <p:cNvSpPr>
            <a:spLocks noGrp="1"/>
          </p:cNvSpPr>
          <p:nvPr>
            <p:ph type="subTitle" idx="1"/>
          </p:nvPr>
        </p:nvSpPr>
        <p:spPr/>
        <p:txBody>
          <a:bodyPr/>
          <a:lstStyle/>
          <a:p>
            <a:r>
              <a:rPr lang="en-US" dirty="0" err="1"/>
              <a:t>Houriiyah</a:t>
            </a:r>
            <a:r>
              <a:rPr lang="en-US" dirty="0"/>
              <a:t> </a:t>
            </a:r>
            <a:r>
              <a:rPr lang="en-US"/>
              <a:t>Tegally</a:t>
            </a:r>
            <a:endParaRPr lang="en-US" dirty="0"/>
          </a:p>
        </p:txBody>
      </p:sp>
      <p:pic>
        <p:nvPicPr>
          <p:cNvPr id="1026" name="Picture 2" descr="Image result for krisp durban">
            <a:extLst>
              <a:ext uri="{FF2B5EF4-FFF2-40B4-BE49-F238E27FC236}">
                <a16:creationId xmlns:a16="http://schemas.microsoft.com/office/drawing/2014/main" id="{8A34CE5D-DC40-41DB-AA48-C0F3B62C8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34" y="313658"/>
            <a:ext cx="890588" cy="890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ukzn">
            <a:extLst>
              <a:ext uri="{FF2B5EF4-FFF2-40B4-BE49-F238E27FC236}">
                <a16:creationId xmlns:a16="http://schemas.microsoft.com/office/drawing/2014/main" id="{0F2AEA33-E0DE-40AA-AAA4-B4C494539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220" y="11140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15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73ED-88C7-42B3-BA02-F5F241F4D4F4}"/>
              </a:ext>
            </a:extLst>
          </p:cNvPr>
          <p:cNvSpPr>
            <a:spLocks noGrp="1"/>
          </p:cNvSpPr>
          <p:nvPr>
            <p:ph type="title"/>
          </p:nvPr>
        </p:nvSpPr>
        <p:spPr/>
        <p:txBody>
          <a:bodyPr/>
          <a:lstStyle/>
          <a:p>
            <a:r>
              <a:rPr lang="en-US" dirty="0"/>
              <a:t>Path practice</a:t>
            </a:r>
          </a:p>
        </p:txBody>
      </p:sp>
      <p:sp>
        <p:nvSpPr>
          <p:cNvPr id="3" name="Content Placeholder 2">
            <a:extLst>
              <a:ext uri="{FF2B5EF4-FFF2-40B4-BE49-F238E27FC236}">
                <a16:creationId xmlns:a16="http://schemas.microsoft.com/office/drawing/2014/main" id="{6EC65DCA-2085-41EE-B28C-D940652286D8}"/>
              </a:ext>
            </a:extLst>
          </p:cNvPr>
          <p:cNvSpPr>
            <a:spLocks noGrp="1"/>
          </p:cNvSpPr>
          <p:nvPr>
            <p:ph idx="1"/>
          </p:nvPr>
        </p:nvSpPr>
        <p:spPr>
          <a:xfrm>
            <a:off x="1097281" y="1845734"/>
            <a:ext cx="4118955" cy="4023360"/>
          </a:xfrm>
        </p:spPr>
        <p:txBody>
          <a:bodyPr>
            <a:normAutofit/>
          </a:bodyPr>
          <a:lstStyle/>
          <a:p>
            <a:pPr>
              <a:buFont typeface="Arial" panose="020B0604020202020204" pitchFamily="34" charset="0"/>
              <a:buChar char="•"/>
            </a:pPr>
            <a:r>
              <a:rPr lang="en-US" sz="2400" dirty="0"/>
              <a:t>Absolute (full) path = path from root (/) to file/directory location</a:t>
            </a:r>
          </a:p>
          <a:p>
            <a:pPr lvl="1">
              <a:buFont typeface="Arial" panose="020B0604020202020204" pitchFamily="34" charset="0"/>
              <a:buChar char="•"/>
            </a:pPr>
            <a:r>
              <a:rPr lang="en-US" sz="2000" dirty="0"/>
              <a:t>Does not change, regardless of current directory</a:t>
            </a:r>
          </a:p>
          <a:p>
            <a:pPr marL="201168" lvl="1" indent="0">
              <a:buNone/>
            </a:pPr>
            <a:endParaRPr lang="en-US" sz="2000" dirty="0"/>
          </a:p>
          <a:p>
            <a:pPr>
              <a:buFont typeface="Arial" panose="020B0604020202020204" pitchFamily="34" charset="0"/>
              <a:buChar char="•"/>
            </a:pPr>
            <a:r>
              <a:rPr lang="en-US" sz="2400" dirty="0"/>
              <a:t>Relative path = path to file/directory in relation to current directory</a:t>
            </a:r>
          </a:p>
          <a:p>
            <a:pPr lvl="1">
              <a:buFont typeface="Arial" panose="020B0604020202020204" pitchFamily="34" charset="0"/>
              <a:buChar char="•"/>
            </a:pPr>
            <a:r>
              <a:rPr lang="en-US" sz="2000" dirty="0"/>
              <a:t>Depends entirely on directory structure</a:t>
            </a:r>
          </a:p>
        </p:txBody>
      </p:sp>
      <p:pic>
        <p:nvPicPr>
          <p:cNvPr id="8194" name="Picture 2" descr="Figure 3-1">
            <a:extLst>
              <a:ext uri="{FF2B5EF4-FFF2-40B4-BE49-F238E27FC236}">
                <a16:creationId xmlns:a16="http://schemas.microsoft.com/office/drawing/2014/main" id="{7D54B972-12BB-4114-A87A-BED9F7C9A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804" y="1340427"/>
            <a:ext cx="6594341" cy="440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8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DC88-7212-4C07-AF68-5339363A6220}"/>
              </a:ext>
            </a:extLst>
          </p:cNvPr>
          <p:cNvSpPr>
            <a:spLocks noGrp="1"/>
          </p:cNvSpPr>
          <p:nvPr>
            <p:ph type="title"/>
          </p:nvPr>
        </p:nvSpPr>
        <p:spPr/>
        <p:txBody>
          <a:bodyPr/>
          <a:lstStyle/>
          <a:p>
            <a:r>
              <a:rPr lang="en-US" dirty="0"/>
              <a:t>Commands, options, arguments</a:t>
            </a:r>
          </a:p>
        </p:txBody>
      </p:sp>
      <p:sp>
        <p:nvSpPr>
          <p:cNvPr id="3" name="Content Placeholder 2">
            <a:extLst>
              <a:ext uri="{FF2B5EF4-FFF2-40B4-BE49-F238E27FC236}">
                <a16:creationId xmlns:a16="http://schemas.microsoft.com/office/drawing/2014/main" id="{8699AB4F-1A62-42E1-8B4A-4C909A11625F}"/>
              </a:ext>
            </a:extLst>
          </p:cNvPr>
          <p:cNvSpPr>
            <a:spLocks noGrp="1"/>
          </p:cNvSpPr>
          <p:nvPr>
            <p:ph idx="1"/>
          </p:nvPr>
        </p:nvSpPr>
        <p:spPr>
          <a:xfrm>
            <a:off x="1097280" y="3345872"/>
            <a:ext cx="10058400" cy="758537"/>
          </a:xfrm>
        </p:spPr>
        <p:txBody>
          <a:bodyPr>
            <a:normAutofit/>
          </a:bodyPr>
          <a:lstStyle/>
          <a:p>
            <a:pPr algn="ctr"/>
            <a:r>
              <a:rPr lang="en-US" sz="3600" dirty="0" err="1"/>
              <a:t>mkdir</a:t>
            </a:r>
            <a:r>
              <a:rPr lang="en-US" sz="3600" dirty="0"/>
              <a:t> -v ~/Documents/Project1/</a:t>
            </a:r>
          </a:p>
        </p:txBody>
      </p:sp>
      <p:cxnSp>
        <p:nvCxnSpPr>
          <p:cNvPr id="4" name="Straight Arrow Connector 3">
            <a:extLst>
              <a:ext uri="{FF2B5EF4-FFF2-40B4-BE49-F238E27FC236}">
                <a16:creationId xmlns:a16="http://schemas.microsoft.com/office/drawing/2014/main" id="{76E4BF44-C2F6-47D1-A487-8DF6C4B12CF7}"/>
              </a:ext>
            </a:extLst>
          </p:cNvPr>
          <p:cNvCxnSpPr>
            <a:cxnSpLocks/>
          </p:cNvCxnSpPr>
          <p:nvPr/>
        </p:nvCxnSpPr>
        <p:spPr>
          <a:xfrm flipV="1">
            <a:off x="4407479" y="4403667"/>
            <a:ext cx="0" cy="77100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EB91752D-DE2A-4D9D-ADAE-8A5AA7F9EB85}"/>
              </a:ext>
            </a:extLst>
          </p:cNvPr>
          <p:cNvCxnSpPr>
            <a:cxnSpLocks/>
          </p:cNvCxnSpPr>
          <p:nvPr/>
        </p:nvCxnSpPr>
        <p:spPr>
          <a:xfrm>
            <a:off x="2595995" y="2680854"/>
            <a:ext cx="737754"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2048A88F-0D99-4756-9189-01C0DD4155B6}"/>
              </a:ext>
            </a:extLst>
          </p:cNvPr>
          <p:cNvCxnSpPr/>
          <p:nvPr/>
        </p:nvCxnSpPr>
        <p:spPr>
          <a:xfrm>
            <a:off x="4114800" y="2926773"/>
            <a:ext cx="0" cy="15828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621C36-EF42-4F0D-8931-389D240A1598}"/>
              </a:ext>
            </a:extLst>
          </p:cNvPr>
          <p:cNvCxnSpPr/>
          <p:nvPr/>
        </p:nvCxnSpPr>
        <p:spPr>
          <a:xfrm>
            <a:off x="4630881" y="2926773"/>
            <a:ext cx="0" cy="15828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ACF54-433A-4F41-9BA7-A6372231BE68}"/>
              </a:ext>
            </a:extLst>
          </p:cNvPr>
          <p:cNvCxnSpPr>
            <a:cxnSpLocks/>
          </p:cNvCxnSpPr>
          <p:nvPr/>
        </p:nvCxnSpPr>
        <p:spPr>
          <a:xfrm flipH="1">
            <a:off x="7209561" y="2433551"/>
            <a:ext cx="1566601" cy="837853"/>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A037C981-3BF8-4394-BF17-D97F0560FCEC}"/>
              </a:ext>
            </a:extLst>
          </p:cNvPr>
          <p:cNvSpPr txBox="1"/>
          <p:nvPr/>
        </p:nvSpPr>
        <p:spPr>
          <a:xfrm>
            <a:off x="3743923" y="5285984"/>
            <a:ext cx="2254827" cy="369332"/>
          </a:xfrm>
          <a:prstGeom prst="rect">
            <a:avLst/>
          </a:prstGeom>
          <a:noFill/>
        </p:spPr>
        <p:txBody>
          <a:bodyPr wrap="square" rtlCol="0">
            <a:spAutoFit/>
          </a:bodyPr>
          <a:lstStyle/>
          <a:p>
            <a:r>
              <a:rPr lang="en-US" dirty="0"/>
              <a:t>Option (flag)</a:t>
            </a:r>
          </a:p>
        </p:txBody>
      </p:sp>
      <p:sp>
        <p:nvSpPr>
          <p:cNvPr id="15" name="TextBox 14">
            <a:extLst>
              <a:ext uri="{FF2B5EF4-FFF2-40B4-BE49-F238E27FC236}">
                <a16:creationId xmlns:a16="http://schemas.microsoft.com/office/drawing/2014/main" id="{88451984-885A-41FF-A904-8AAEC144EA01}"/>
              </a:ext>
            </a:extLst>
          </p:cNvPr>
          <p:cNvSpPr txBox="1"/>
          <p:nvPr/>
        </p:nvSpPr>
        <p:spPr>
          <a:xfrm>
            <a:off x="1599932" y="2286639"/>
            <a:ext cx="2254827" cy="369332"/>
          </a:xfrm>
          <a:prstGeom prst="rect">
            <a:avLst/>
          </a:prstGeom>
          <a:noFill/>
        </p:spPr>
        <p:txBody>
          <a:bodyPr wrap="square" rtlCol="0">
            <a:spAutoFit/>
          </a:bodyPr>
          <a:lstStyle/>
          <a:p>
            <a:r>
              <a:rPr lang="en-US" dirty="0"/>
              <a:t>command</a:t>
            </a:r>
          </a:p>
        </p:txBody>
      </p:sp>
      <p:sp>
        <p:nvSpPr>
          <p:cNvPr id="16" name="TextBox 15">
            <a:extLst>
              <a:ext uri="{FF2B5EF4-FFF2-40B4-BE49-F238E27FC236}">
                <a16:creationId xmlns:a16="http://schemas.microsoft.com/office/drawing/2014/main" id="{E5210CD2-D4F5-4BE6-AD98-DC36A3884857}"/>
              </a:ext>
            </a:extLst>
          </p:cNvPr>
          <p:cNvSpPr txBox="1"/>
          <p:nvPr/>
        </p:nvSpPr>
        <p:spPr>
          <a:xfrm>
            <a:off x="8337241" y="2039336"/>
            <a:ext cx="2254827" cy="369332"/>
          </a:xfrm>
          <a:prstGeom prst="rect">
            <a:avLst/>
          </a:prstGeom>
          <a:noFill/>
        </p:spPr>
        <p:txBody>
          <a:bodyPr wrap="square" rtlCol="0">
            <a:spAutoFit/>
          </a:bodyPr>
          <a:lstStyle/>
          <a:p>
            <a:r>
              <a:rPr lang="en-US" dirty="0"/>
              <a:t>argument</a:t>
            </a:r>
          </a:p>
        </p:txBody>
      </p:sp>
    </p:spTree>
    <p:extLst>
      <p:ext uri="{BB962C8B-B14F-4D97-AF65-F5344CB8AC3E}">
        <p14:creationId xmlns:p14="http://schemas.microsoft.com/office/powerpoint/2010/main" val="119733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E94B-EE11-4F31-9703-D3011D10BB97}"/>
              </a:ext>
            </a:extLst>
          </p:cNvPr>
          <p:cNvSpPr>
            <a:spLocks noGrp="1"/>
          </p:cNvSpPr>
          <p:nvPr>
            <p:ph type="title"/>
          </p:nvPr>
        </p:nvSpPr>
        <p:spPr/>
        <p:txBody>
          <a:bodyPr/>
          <a:lstStyle/>
          <a:p>
            <a:r>
              <a:rPr lang="en-US" dirty="0"/>
              <a:t>Tips</a:t>
            </a:r>
          </a:p>
        </p:txBody>
      </p:sp>
      <p:sp>
        <p:nvSpPr>
          <p:cNvPr id="3" name="Content Placeholder 2">
            <a:extLst>
              <a:ext uri="{FF2B5EF4-FFF2-40B4-BE49-F238E27FC236}">
                <a16:creationId xmlns:a16="http://schemas.microsoft.com/office/drawing/2014/main" id="{68718FE6-FF1D-4E4A-A2E1-BEEDC271521C}"/>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sz="2400" dirty="0"/>
              <a:t>Always be sure where you are, i.e. your current directory</a:t>
            </a:r>
          </a:p>
          <a:p>
            <a:pPr>
              <a:buFont typeface="Arial" panose="020B0604020202020204" pitchFamily="34" charset="0"/>
              <a:buChar char="•"/>
            </a:pPr>
            <a:r>
              <a:rPr lang="en-US" sz="2400" dirty="0"/>
              <a:t>Where you are will determine how you can move</a:t>
            </a:r>
          </a:p>
          <a:p>
            <a:pPr>
              <a:buFont typeface="Arial" panose="020B0604020202020204" pitchFamily="34" charset="0"/>
              <a:buChar char="•"/>
            </a:pPr>
            <a:r>
              <a:rPr lang="en-US" sz="2400" dirty="0"/>
              <a:t>Know which is a directory and which a file</a:t>
            </a:r>
          </a:p>
          <a:p>
            <a:pPr>
              <a:buFont typeface="Arial" panose="020B0604020202020204" pitchFamily="34" charset="0"/>
              <a:buChar char="•"/>
            </a:pPr>
            <a:r>
              <a:rPr lang="en-US" sz="2400" dirty="0"/>
              <a:t>Everything is case-sensitive</a:t>
            </a:r>
          </a:p>
          <a:p>
            <a:pPr>
              <a:buFont typeface="Arial" panose="020B0604020202020204" pitchFamily="34" charset="0"/>
              <a:buChar char="•"/>
            </a:pPr>
            <a:r>
              <a:rPr lang="en-US" sz="2400" dirty="0"/>
              <a:t>Spaces are both necessary and a mistake</a:t>
            </a:r>
          </a:p>
          <a:p>
            <a:pPr>
              <a:buFont typeface="Arial" panose="020B0604020202020204" pitchFamily="34" charset="0"/>
              <a:buChar char="•"/>
            </a:pPr>
            <a:r>
              <a:rPr lang="en-US" sz="2400" dirty="0"/>
              <a:t>Tab completion is your friend</a:t>
            </a:r>
          </a:p>
          <a:p>
            <a:pPr>
              <a:buFont typeface="Arial" panose="020B0604020202020204" pitchFamily="34" charset="0"/>
              <a:buChar char="•"/>
            </a:pPr>
            <a:r>
              <a:rPr lang="en-US" sz="2400" dirty="0"/>
              <a:t>Know which is the command, which is the option (if there are any), and which is the argument</a:t>
            </a:r>
          </a:p>
          <a:p>
            <a:pPr>
              <a:buFont typeface="Arial" panose="020B0604020202020204" pitchFamily="34" charset="0"/>
              <a:buChar char="•"/>
            </a:pPr>
            <a:r>
              <a:rPr lang="en-US" sz="2400" dirty="0"/>
              <a:t>Use </a:t>
            </a:r>
            <a:r>
              <a:rPr lang="en-US" sz="2400" b="1" dirty="0"/>
              <a:t>clear </a:t>
            </a:r>
            <a:r>
              <a:rPr lang="en-US" sz="2400" dirty="0"/>
              <a:t>command to clean up your terminal window when things are getting too messy. This will not change which directory you are in.</a:t>
            </a:r>
          </a:p>
        </p:txBody>
      </p:sp>
    </p:spTree>
    <p:extLst>
      <p:ext uri="{BB962C8B-B14F-4D97-AF65-F5344CB8AC3E}">
        <p14:creationId xmlns:p14="http://schemas.microsoft.com/office/powerpoint/2010/main" val="292034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BF4A-C56E-4073-AFDE-E07C45E2A27E}"/>
              </a:ext>
            </a:extLst>
          </p:cNvPr>
          <p:cNvSpPr>
            <a:spLocks noGrp="1"/>
          </p:cNvSpPr>
          <p:nvPr>
            <p:ph type="title"/>
          </p:nvPr>
        </p:nvSpPr>
        <p:spPr/>
        <p:txBody>
          <a:bodyPr/>
          <a:lstStyle/>
          <a:p>
            <a:r>
              <a:rPr lang="en-US" dirty="0"/>
              <a:t>Commands</a:t>
            </a:r>
          </a:p>
        </p:txBody>
      </p:sp>
      <p:sp>
        <p:nvSpPr>
          <p:cNvPr id="3" name="Content Placeholder 2">
            <a:extLst>
              <a:ext uri="{FF2B5EF4-FFF2-40B4-BE49-F238E27FC236}">
                <a16:creationId xmlns:a16="http://schemas.microsoft.com/office/drawing/2014/main" id="{275CD11A-C982-4DBA-B6CF-010CA4D4AA00}"/>
              </a:ext>
            </a:extLst>
          </p:cNvPr>
          <p:cNvSpPr>
            <a:spLocks noGrp="1"/>
          </p:cNvSpPr>
          <p:nvPr>
            <p:ph idx="1"/>
          </p:nvPr>
        </p:nvSpPr>
        <p:spPr>
          <a:xfrm>
            <a:off x="1097281" y="1845734"/>
            <a:ext cx="4087783" cy="4419984"/>
          </a:xfrm>
        </p:spPr>
        <p:txBody>
          <a:bodyPr>
            <a:normAutofit fontScale="85000" lnSpcReduction="20000"/>
          </a:bodyPr>
          <a:lstStyle/>
          <a:p>
            <a:pPr>
              <a:buFont typeface="Arial" panose="020B0604020202020204" pitchFamily="34" charset="0"/>
              <a:buChar char="•"/>
            </a:pPr>
            <a:r>
              <a:rPr lang="en-US" sz="2800" dirty="0"/>
              <a:t>Navigating between directories</a:t>
            </a:r>
          </a:p>
          <a:p>
            <a:pPr lvl="1">
              <a:buFont typeface="Arial" panose="020B0604020202020204" pitchFamily="34" charset="0"/>
              <a:buChar char="•"/>
            </a:pPr>
            <a:r>
              <a:rPr lang="en-US" sz="2400" dirty="0"/>
              <a:t>Print working directory (</a:t>
            </a:r>
            <a:r>
              <a:rPr lang="en-US" sz="2400" dirty="0" err="1"/>
              <a:t>pwd</a:t>
            </a:r>
            <a:r>
              <a:rPr lang="en-US" sz="2400" dirty="0"/>
              <a:t>)</a:t>
            </a:r>
          </a:p>
          <a:p>
            <a:pPr lvl="1">
              <a:buFont typeface="Arial" panose="020B0604020202020204" pitchFamily="34" charset="0"/>
              <a:buChar char="•"/>
            </a:pPr>
            <a:r>
              <a:rPr lang="en-US" sz="2400" dirty="0"/>
              <a:t> List (ls)</a:t>
            </a:r>
          </a:p>
          <a:p>
            <a:pPr lvl="1">
              <a:buFont typeface="Arial" panose="020B0604020202020204" pitchFamily="34" charset="0"/>
              <a:buChar char="•"/>
            </a:pPr>
            <a:r>
              <a:rPr lang="en-US" sz="2400" dirty="0"/>
              <a:t> Change directory (cd)</a:t>
            </a:r>
          </a:p>
          <a:p>
            <a:pPr>
              <a:buFont typeface="Arial" panose="020B0604020202020204" pitchFamily="34" charset="0"/>
              <a:buChar char="•"/>
            </a:pPr>
            <a:r>
              <a:rPr lang="en-US" sz="2800" dirty="0"/>
              <a:t>Manipulating files and directories</a:t>
            </a:r>
          </a:p>
          <a:p>
            <a:pPr lvl="1">
              <a:buFont typeface="Arial" panose="020B0604020202020204" pitchFamily="34" charset="0"/>
              <a:buChar char="•"/>
            </a:pPr>
            <a:r>
              <a:rPr lang="en-US" sz="2400" dirty="0"/>
              <a:t>Make directory (</a:t>
            </a:r>
            <a:r>
              <a:rPr lang="en-US" sz="2400" dirty="0" err="1"/>
              <a:t>mkdir</a:t>
            </a:r>
            <a:r>
              <a:rPr lang="en-US" sz="2400" dirty="0"/>
              <a:t>)</a:t>
            </a:r>
          </a:p>
          <a:p>
            <a:pPr lvl="1">
              <a:buFont typeface="Arial" panose="020B0604020202020204" pitchFamily="34" charset="0"/>
              <a:buChar char="•"/>
            </a:pPr>
            <a:r>
              <a:rPr lang="en-US" sz="2400" dirty="0"/>
              <a:t>Create new, empty file (touch)</a:t>
            </a:r>
          </a:p>
          <a:p>
            <a:pPr lvl="1">
              <a:buFont typeface="Arial" panose="020B0604020202020204" pitchFamily="34" charset="0"/>
              <a:buChar char="•"/>
            </a:pPr>
            <a:r>
              <a:rPr lang="en-US" sz="2400" dirty="0"/>
              <a:t>Move (mv)</a:t>
            </a:r>
          </a:p>
          <a:p>
            <a:pPr lvl="1">
              <a:buFont typeface="Arial" panose="020B0604020202020204" pitchFamily="34" charset="0"/>
              <a:buChar char="•"/>
            </a:pPr>
            <a:r>
              <a:rPr lang="en-US" sz="2400" dirty="0"/>
              <a:t>Copy (cp)</a:t>
            </a:r>
          </a:p>
          <a:p>
            <a:pPr lvl="1">
              <a:buFont typeface="Arial" panose="020B0604020202020204" pitchFamily="34" charset="0"/>
              <a:buChar char="•"/>
            </a:pPr>
            <a:r>
              <a:rPr lang="en-US" sz="2400" dirty="0"/>
              <a:t>Secure copy (</a:t>
            </a:r>
            <a:r>
              <a:rPr lang="en-US" sz="2400" dirty="0" err="1"/>
              <a:t>scp</a:t>
            </a:r>
            <a:r>
              <a:rPr lang="en-US" sz="2400" dirty="0"/>
              <a:t>)</a:t>
            </a:r>
          </a:p>
          <a:p>
            <a:pPr lvl="1">
              <a:buFont typeface="Arial" panose="020B0604020202020204" pitchFamily="34" charset="0"/>
              <a:buChar char="•"/>
            </a:pPr>
            <a:r>
              <a:rPr lang="en-US" sz="2400" dirty="0"/>
              <a:t>Remove (rm)</a:t>
            </a:r>
          </a:p>
          <a:p>
            <a:pPr lvl="1">
              <a:buFont typeface="Arial" panose="020B0604020202020204" pitchFamily="34" charset="0"/>
              <a:buChar char="•"/>
            </a:pPr>
            <a:r>
              <a:rPr lang="en-US" sz="2400" b="1" dirty="0"/>
              <a:t>THERE IS NO UNDO!</a:t>
            </a:r>
          </a:p>
        </p:txBody>
      </p:sp>
      <p:pic>
        <p:nvPicPr>
          <p:cNvPr id="9218" name="Picture 2" descr="Image result for basic linux commands">
            <a:extLst>
              <a:ext uri="{FF2B5EF4-FFF2-40B4-BE49-F238E27FC236}">
                <a16:creationId xmlns:a16="http://schemas.microsoft.com/office/drawing/2014/main" id="{FC2B27F7-BDA8-43D3-BC84-A03A230E2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064" y="286603"/>
            <a:ext cx="6718053" cy="583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3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1EAF-6612-4958-870B-353880CF9565}"/>
              </a:ext>
            </a:extLst>
          </p:cNvPr>
          <p:cNvSpPr>
            <a:spLocks noGrp="1"/>
          </p:cNvSpPr>
          <p:nvPr>
            <p:ph type="title"/>
          </p:nvPr>
        </p:nvSpPr>
        <p:spPr/>
        <p:txBody>
          <a:bodyPr/>
          <a:lstStyle/>
          <a:p>
            <a:r>
              <a:rPr lang="en-US" dirty="0"/>
              <a:t>Manual pages – practice with ls</a:t>
            </a:r>
          </a:p>
        </p:txBody>
      </p:sp>
      <p:pic>
        <p:nvPicPr>
          <p:cNvPr id="8" name="Content Placeholder 7">
            <a:extLst>
              <a:ext uri="{FF2B5EF4-FFF2-40B4-BE49-F238E27FC236}">
                <a16:creationId xmlns:a16="http://schemas.microsoft.com/office/drawing/2014/main" id="{6CBC8E3B-788C-4787-9E1B-57B97803E44B}"/>
              </a:ext>
            </a:extLst>
          </p:cNvPr>
          <p:cNvPicPr>
            <a:picLocks noGrp="1" noChangeAspect="1"/>
          </p:cNvPicPr>
          <p:nvPr>
            <p:ph idx="1"/>
          </p:nvPr>
        </p:nvPicPr>
        <p:blipFill>
          <a:blip r:embed="rId2"/>
          <a:stretch>
            <a:fillRect/>
          </a:stretch>
        </p:blipFill>
        <p:spPr>
          <a:xfrm>
            <a:off x="2019173" y="1846263"/>
            <a:ext cx="8213979" cy="4022725"/>
          </a:xfrm>
          <a:prstGeom prst="rect">
            <a:avLst/>
          </a:prstGeom>
        </p:spPr>
      </p:pic>
    </p:spTree>
    <p:extLst>
      <p:ext uri="{BB962C8B-B14F-4D97-AF65-F5344CB8AC3E}">
        <p14:creationId xmlns:p14="http://schemas.microsoft.com/office/powerpoint/2010/main" val="428916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7135-77A1-43B9-B3AF-DA38F95C475C}"/>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7B94DEDC-438B-4368-BF52-428998F464FD}"/>
              </a:ext>
            </a:extLst>
          </p:cNvPr>
          <p:cNvSpPr>
            <a:spLocks noGrp="1"/>
          </p:cNvSpPr>
          <p:nvPr>
            <p:ph idx="1"/>
          </p:nvPr>
        </p:nvSpPr>
        <p:spPr/>
        <p:txBody>
          <a:bodyPr>
            <a:normAutofit/>
          </a:bodyPr>
          <a:lstStyle/>
          <a:p>
            <a:pPr>
              <a:buFont typeface="Arial" panose="020B0604020202020204" pitchFamily="34" charset="0"/>
              <a:buChar char="•"/>
            </a:pPr>
            <a:r>
              <a:rPr lang="en-US" dirty="0"/>
              <a:t>Use the commands cd and ls to explore what directories are on your system and what's in them. Make sure you use a variety of relative and absolute paths. Interesting places:</a:t>
            </a:r>
          </a:p>
          <a:p>
            <a:pPr lvl="1">
              <a:buFont typeface="Arial" panose="020B0604020202020204" pitchFamily="34" charset="0"/>
              <a:buChar char="•"/>
            </a:pPr>
            <a:r>
              <a:rPr lang="en-US" dirty="0"/>
              <a:t>/</a:t>
            </a:r>
            <a:r>
              <a:rPr lang="en-US" dirty="0" err="1"/>
              <a:t>etc</a:t>
            </a:r>
            <a:r>
              <a:rPr lang="en-US" dirty="0"/>
              <a:t> - Stores config files for the system.</a:t>
            </a:r>
          </a:p>
          <a:p>
            <a:pPr lvl="1">
              <a:buFont typeface="Arial" panose="020B0604020202020204" pitchFamily="34" charset="0"/>
              <a:buChar char="•"/>
            </a:pPr>
            <a:r>
              <a:rPr lang="en-US" dirty="0"/>
              <a:t>/var/log - Stores log files for various system programs. (You may not have permission to look at everything in this directory. Don't let that stop you exploring though. A few error messages never hurt anyone.)</a:t>
            </a:r>
          </a:p>
          <a:p>
            <a:pPr lvl="1">
              <a:buFont typeface="Arial" panose="020B0604020202020204" pitchFamily="34" charset="0"/>
              <a:buChar char="•"/>
            </a:pPr>
            <a:r>
              <a:rPr lang="en-US" dirty="0"/>
              <a:t>/bin - The location of several commonly used programs (some of which we will learn about in the rest of this tutorial.</a:t>
            </a:r>
          </a:p>
          <a:p>
            <a:pPr lvl="1">
              <a:buFont typeface="Arial" panose="020B0604020202020204" pitchFamily="34" charset="0"/>
              <a:buChar char="•"/>
            </a:pPr>
            <a:r>
              <a:rPr lang="en-US" dirty="0"/>
              <a:t>/</a:t>
            </a:r>
            <a:r>
              <a:rPr lang="en-US" dirty="0" err="1"/>
              <a:t>usr</a:t>
            </a:r>
            <a:r>
              <a:rPr lang="en-US" dirty="0"/>
              <a:t>/bin - Another location for programs on the system.</a:t>
            </a:r>
          </a:p>
          <a:p>
            <a:pPr>
              <a:buFont typeface="Arial" panose="020B0604020202020204" pitchFamily="34" charset="0"/>
              <a:buChar char="•"/>
            </a:pPr>
            <a:r>
              <a:rPr lang="en-US" dirty="0"/>
              <a:t>Now go to your home directory using 4 different methods.</a:t>
            </a:r>
          </a:p>
          <a:p>
            <a:pPr>
              <a:buFont typeface="Arial" panose="020B0604020202020204" pitchFamily="34" charset="0"/>
              <a:buChar char="•"/>
            </a:pPr>
            <a:r>
              <a:rPr lang="en-US" dirty="0"/>
              <a:t>Make sure you are using Tab Completion when typing out your paths too. </a:t>
            </a:r>
          </a:p>
        </p:txBody>
      </p:sp>
    </p:spTree>
    <p:extLst>
      <p:ext uri="{BB962C8B-B14F-4D97-AF65-F5344CB8AC3E}">
        <p14:creationId xmlns:p14="http://schemas.microsoft.com/office/powerpoint/2010/main" val="2057066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CED9-90AA-47C5-93A5-2C26FC4FAA19}"/>
              </a:ext>
            </a:extLst>
          </p:cNvPr>
          <p:cNvSpPr>
            <a:spLocks noGrp="1"/>
          </p:cNvSpPr>
          <p:nvPr>
            <p:ph type="title"/>
          </p:nvPr>
        </p:nvSpPr>
        <p:spPr/>
        <p:txBody>
          <a:bodyPr/>
          <a:lstStyle/>
          <a:p>
            <a:r>
              <a:rPr lang="en-US" dirty="0"/>
              <a:t>File tips</a:t>
            </a:r>
          </a:p>
        </p:txBody>
      </p:sp>
      <p:sp>
        <p:nvSpPr>
          <p:cNvPr id="3" name="Content Placeholder 2">
            <a:extLst>
              <a:ext uri="{FF2B5EF4-FFF2-40B4-BE49-F238E27FC236}">
                <a16:creationId xmlns:a16="http://schemas.microsoft.com/office/drawing/2014/main" id="{AEB2E755-1640-4F6B-9C51-BDEA382B35FC}"/>
              </a:ext>
            </a:extLst>
          </p:cNvPr>
          <p:cNvSpPr>
            <a:spLocks noGrp="1"/>
          </p:cNvSpPr>
          <p:nvPr>
            <p:ph idx="1"/>
          </p:nvPr>
        </p:nvSpPr>
        <p:spPr>
          <a:xfrm>
            <a:off x="1097279" y="1845734"/>
            <a:ext cx="10058399" cy="4023360"/>
          </a:xfrm>
        </p:spPr>
        <p:txBody>
          <a:bodyPr>
            <a:normAutofit fontScale="92500" lnSpcReduction="20000"/>
          </a:bodyPr>
          <a:lstStyle/>
          <a:p>
            <a:r>
              <a:rPr lang="en-US" dirty="0"/>
              <a:t>Linux is case-sensitive.</a:t>
            </a:r>
          </a:p>
          <a:p>
            <a:pPr>
              <a:buFont typeface="Arial" panose="020B0604020202020204" pitchFamily="34" charset="0"/>
              <a:buChar char="•"/>
            </a:pPr>
            <a:r>
              <a:rPr lang="en-US" dirty="0"/>
              <a:t>Linux allows spaces in file names, but command line recognizes spaces to separate items. To get around this, use single quotes.</a:t>
            </a:r>
          </a:p>
          <a:p>
            <a:pPr>
              <a:buFont typeface="Arial" panose="020B0604020202020204" pitchFamily="34" charset="0"/>
              <a:buChar char="•"/>
            </a:pPr>
            <a:endParaRPr lang="en-US" dirty="0"/>
          </a:p>
          <a:p>
            <a:pPr marL="0" indent="0">
              <a:buNone/>
            </a:pPr>
            <a:endParaRPr lang="en-US" dirty="0"/>
          </a:p>
          <a:p>
            <a:pPr>
              <a:buFont typeface="Arial" panose="020B0604020202020204" pitchFamily="34" charset="0"/>
              <a:buChar char="•"/>
            </a:pPr>
            <a:r>
              <a:rPr lang="en-US" dirty="0"/>
              <a:t>Use the command </a:t>
            </a:r>
            <a:r>
              <a:rPr lang="en-US" b="1" dirty="0" err="1"/>
              <a:t>basename</a:t>
            </a:r>
            <a:r>
              <a:rPr lang="en-US" b="1" dirty="0"/>
              <a:t> &lt;file&gt;</a:t>
            </a:r>
            <a:r>
              <a:rPr lang="en-US" dirty="0"/>
              <a:t> to separate the filename from the full file pat</a:t>
            </a:r>
          </a:p>
          <a:p>
            <a:pPr>
              <a:buFont typeface="Arial" panose="020B0604020202020204" pitchFamily="34" charset="0"/>
              <a:buChar char="•"/>
            </a:pPr>
            <a:endParaRPr lang="en-US" dirty="0"/>
          </a:p>
          <a:p>
            <a:pPr>
              <a:buFont typeface="Arial" panose="020B0604020202020204" pitchFamily="34" charset="0"/>
              <a:buChar char="•"/>
            </a:pPr>
            <a:r>
              <a:rPr lang="en-US" dirty="0"/>
              <a:t>You can use the </a:t>
            </a:r>
            <a:r>
              <a:rPr lang="en-US" b="1" dirty="0" err="1"/>
              <a:t>wc</a:t>
            </a:r>
            <a:r>
              <a:rPr lang="en-US" b="1" dirty="0"/>
              <a:t> –w &lt;filename&gt;</a:t>
            </a:r>
            <a:r>
              <a:rPr lang="en-US" dirty="0"/>
              <a:t> command to count words in a file, or </a:t>
            </a:r>
            <a:r>
              <a:rPr lang="en-US" b="1" dirty="0" err="1"/>
              <a:t>wc</a:t>
            </a:r>
            <a:r>
              <a:rPr lang="en-US" b="1" dirty="0"/>
              <a:t> –l &lt;filename&gt;</a:t>
            </a:r>
            <a:r>
              <a:rPr lang="en-US" dirty="0"/>
              <a:t> option to count lines. </a:t>
            </a:r>
          </a:p>
          <a:p>
            <a:pPr>
              <a:buFont typeface="Arial" panose="020B0604020202020204" pitchFamily="34" charset="0"/>
              <a:buChar char="•"/>
            </a:pPr>
            <a:r>
              <a:rPr lang="en-US" dirty="0"/>
              <a:t>Linux is </a:t>
            </a:r>
            <a:r>
              <a:rPr lang="en-US" dirty="0" err="1"/>
              <a:t>extensionless</a:t>
            </a:r>
            <a:r>
              <a:rPr lang="en-US" dirty="0"/>
              <a:t>.</a:t>
            </a:r>
          </a:p>
          <a:p>
            <a:pPr lvl="1">
              <a:buFont typeface="Arial" panose="020B0604020202020204" pitchFamily="34" charset="0"/>
              <a:buChar char="•"/>
            </a:pPr>
            <a:r>
              <a:rPr lang="en-US" dirty="0"/>
              <a:t>Your files in Windows and Mac may end in .pdf or .jpeg and the files may not open without them.</a:t>
            </a:r>
          </a:p>
          <a:p>
            <a:pPr lvl="1">
              <a:buFont typeface="Arial" panose="020B0604020202020204" pitchFamily="34" charset="0"/>
              <a:buChar char="•"/>
            </a:pPr>
            <a:r>
              <a:rPr lang="en-US" dirty="0"/>
              <a:t>These extensions will show up in Linux as well, but they’re not necessary. Linux treats all files the same.</a:t>
            </a:r>
          </a:p>
          <a:p>
            <a:pPr marL="201168" lvl="1" indent="0">
              <a:buNone/>
            </a:pPr>
            <a:endParaRPr lang="en-US" dirty="0"/>
          </a:p>
          <a:p>
            <a:pPr marL="201168" lvl="1" indent="0">
              <a:buNone/>
            </a:pPr>
            <a:endParaRPr lang="en-US" dirty="0"/>
          </a:p>
        </p:txBody>
      </p:sp>
      <p:pic>
        <p:nvPicPr>
          <p:cNvPr id="5" name="Picture 4">
            <a:extLst>
              <a:ext uri="{FF2B5EF4-FFF2-40B4-BE49-F238E27FC236}">
                <a16:creationId xmlns:a16="http://schemas.microsoft.com/office/drawing/2014/main" id="{1E804327-D5F9-4983-9036-1C09482385D7}"/>
              </a:ext>
            </a:extLst>
          </p:cNvPr>
          <p:cNvPicPr>
            <a:picLocks noChangeAspect="1"/>
          </p:cNvPicPr>
          <p:nvPr/>
        </p:nvPicPr>
        <p:blipFill>
          <a:blip r:embed="rId2"/>
          <a:stretch>
            <a:fillRect/>
          </a:stretch>
        </p:blipFill>
        <p:spPr>
          <a:xfrm>
            <a:off x="4279187" y="2411443"/>
            <a:ext cx="4436188" cy="1143810"/>
          </a:xfrm>
          <a:prstGeom prst="rect">
            <a:avLst/>
          </a:prstGeom>
        </p:spPr>
      </p:pic>
      <p:pic>
        <p:nvPicPr>
          <p:cNvPr id="4" name="Picture 3">
            <a:extLst>
              <a:ext uri="{FF2B5EF4-FFF2-40B4-BE49-F238E27FC236}">
                <a16:creationId xmlns:a16="http://schemas.microsoft.com/office/drawing/2014/main" id="{F9D85C1B-A2F9-CD49-BCEC-827074468F17}"/>
              </a:ext>
            </a:extLst>
          </p:cNvPr>
          <p:cNvPicPr>
            <a:picLocks noChangeAspect="1"/>
          </p:cNvPicPr>
          <p:nvPr/>
        </p:nvPicPr>
        <p:blipFill rotWithShape="1">
          <a:blip r:embed="rId3"/>
          <a:srcRect r="27479" b="82743"/>
          <a:stretch/>
        </p:blipFill>
        <p:spPr>
          <a:xfrm>
            <a:off x="4206865" y="3804027"/>
            <a:ext cx="5022850" cy="534778"/>
          </a:xfrm>
          <a:prstGeom prst="rect">
            <a:avLst/>
          </a:prstGeom>
        </p:spPr>
      </p:pic>
    </p:spTree>
    <p:extLst>
      <p:ext uri="{BB962C8B-B14F-4D97-AF65-F5344CB8AC3E}">
        <p14:creationId xmlns:p14="http://schemas.microsoft.com/office/powerpoint/2010/main" val="36163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159D-13A9-44E8-AE4E-5260C4EA77F5}"/>
              </a:ext>
            </a:extLst>
          </p:cNvPr>
          <p:cNvSpPr>
            <a:spLocks noGrp="1"/>
          </p:cNvSpPr>
          <p:nvPr>
            <p:ph type="title"/>
          </p:nvPr>
        </p:nvSpPr>
        <p:spPr>
          <a:xfrm>
            <a:off x="1097280" y="272535"/>
            <a:ext cx="10058400" cy="1450757"/>
          </a:xfrm>
        </p:spPr>
        <p:txBody>
          <a:bodyPr/>
          <a:lstStyle/>
          <a:p>
            <a:r>
              <a:rPr lang="en-ZA" dirty="0" err="1"/>
              <a:t>wc</a:t>
            </a:r>
            <a:r>
              <a:rPr lang="en-ZA" dirty="0"/>
              <a:t> command</a:t>
            </a:r>
          </a:p>
        </p:txBody>
      </p:sp>
      <p:sp>
        <p:nvSpPr>
          <p:cNvPr id="3" name="Content Placeholder 2">
            <a:extLst>
              <a:ext uri="{FF2B5EF4-FFF2-40B4-BE49-F238E27FC236}">
                <a16:creationId xmlns:a16="http://schemas.microsoft.com/office/drawing/2014/main" id="{D6AA789F-7135-4E59-8340-2B901F8A2276}"/>
              </a:ext>
            </a:extLst>
          </p:cNvPr>
          <p:cNvSpPr>
            <a:spLocks noGrp="1"/>
          </p:cNvSpPr>
          <p:nvPr>
            <p:ph idx="1"/>
          </p:nvPr>
        </p:nvSpPr>
        <p:spPr>
          <a:xfrm>
            <a:off x="1097280" y="1845734"/>
            <a:ext cx="4998720" cy="4023360"/>
          </a:xfrm>
        </p:spPr>
        <p:txBody>
          <a:bodyPr>
            <a:normAutofit/>
          </a:bodyPr>
          <a:lstStyle/>
          <a:p>
            <a:pPr marL="0" indent="0">
              <a:buNone/>
            </a:pPr>
            <a:r>
              <a:rPr lang="en-GB" b="1" dirty="0"/>
              <a:t>	</a:t>
            </a:r>
            <a:r>
              <a:rPr lang="en-GB" b="1" dirty="0" err="1"/>
              <a:t>wc</a:t>
            </a:r>
            <a:r>
              <a:rPr lang="en-GB" b="1" dirty="0"/>
              <a:t>  [OPTION]  [FILE]</a:t>
            </a:r>
          </a:p>
          <a:p>
            <a:pPr>
              <a:buFont typeface="Arial" panose="020B0604020202020204" pitchFamily="34" charset="0"/>
              <a:buChar char="•"/>
            </a:pPr>
            <a:r>
              <a:rPr lang="en-GB" b="1" dirty="0"/>
              <a:t>OPTIONS:</a:t>
            </a:r>
          </a:p>
          <a:p>
            <a:pPr lvl="1">
              <a:buFont typeface="Arial" panose="020B0604020202020204" pitchFamily="34" charset="0"/>
              <a:buChar char="•"/>
            </a:pPr>
            <a:r>
              <a:rPr lang="en-GB" b="1" dirty="0"/>
              <a:t>-l : number of lines</a:t>
            </a:r>
          </a:p>
          <a:p>
            <a:pPr lvl="1">
              <a:buFont typeface="Arial" panose="020B0604020202020204" pitchFamily="34" charset="0"/>
              <a:buChar char="•"/>
            </a:pPr>
            <a:r>
              <a:rPr lang="en-GB" b="1" dirty="0"/>
              <a:t>-w : number of words</a:t>
            </a:r>
          </a:p>
          <a:p>
            <a:pPr lvl="1">
              <a:buFont typeface="Arial" panose="020B0604020202020204" pitchFamily="34" charset="0"/>
              <a:buChar char="•"/>
            </a:pPr>
            <a:r>
              <a:rPr lang="en-GB" b="1" dirty="0"/>
              <a:t>-c : count of bytes</a:t>
            </a:r>
          </a:p>
          <a:p>
            <a:pPr lvl="1">
              <a:buFont typeface="Arial" panose="020B0604020202020204" pitchFamily="34" charset="0"/>
              <a:buChar char="•"/>
            </a:pPr>
            <a:r>
              <a:rPr lang="en-GB" b="1" dirty="0"/>
              <a:t>-m : number of characters</a:t>
            </a:r>
          </a:p>
          <a:p>
            <a:pPr marL="201168" lvl="1" indent="0">
              <a:buNone/>
            </a:pPr>
            <a:endParaRPr lang="en-ZA" dirty="0"/>
          </a:p>
          <a:p>
            <a:pPr>
              <a:buFont typeface="Arial" panose="020B0604020202020204" pitchFamily="34" charset="0"/>
              <a:buChar char="•"/>
            </a:pPr>
            <a:r>
              <a:rPr lang="en-ZA" dirty="0"/>
              <a:t>But how do we print only the count number without the file name?</a:t>
            </a:r>
          </a:p>
          <a:p>
            <a:pPr lvl="1">
              <a:buFont typeface="Arial" panose="020B0604020202020204" pitchFamily="34" charset="0"/>
              <a:buChar char="•"/>
            </a:pPr>
            <a:r>
              <a:rPr lang="en-ZA" dirty="0"/>
              <a:t>We can make use input command</a:t>
            </a:r>
          </a:p>
          <a:p>
            <a:pPr lvl="1">
              <a:buFont typeface="Arial" panose="020B0604020202020204" pitchFamily="34" charset="0"/>
              <a:buChar char="•"/>
            </a:pPr>
            <a:r>
              <a:rPr lang="en-GB" b="1" dirty="0" err="1"/>
              <a:t>wc</a:t>
            </a:r>
            <a:r>
              <a:rPr lang="en-GB" b="1" dirty="0"/>
              <a:t>  [OPTION]  </a:t>
            </a:r>
            <a:r>
              <a:rPr lang="en-GB" b="1" dirty="0">
                <a:solidFill>
                  <a:srgbClr val="FF0000"/>
                </a:solidFill>
              </a:rPr>
              <a:t>&lt;</a:t>
            </a:r>
            <a:r>
              <a:rPr lang="en-GB" b="1" dirty="0"/>
              <a:t>  [FILE]</a:t>
            </a:r>
            <a:endParaRPr lang="en-ZA" dirty="0"/>
          </a:p>
          <a:p>
            <a:endParaRPr lang="en-ZA" dirty="0"/>
          </a:p>
        </p:txBody>
      </p:sp>
      <p:pic>
        <p:nvPicPr>
          <p:cNvPr id="5" name="Picture 4">
            <a:extLst>
              <a:ext uri="{FF2B5EF4-FFF2-40B4-BE49-F238E27FC236}">
                <a16:creationId xmlns:a16="http://schemas.microsoft.com/office/drawing/2014/main" id="{2C6C1C8A-0845-2D4E-8666-0959A08AACCE}"/>
              </a:ext>
            </a:extLst>
          </p:cNvPr>
          <p:cNvPicPr>
            <a:picLocks noChangeAspect="1"/>
          </p:cNvPicPr>
          <p:nvPr/>
        </p:nvPicPr>
        <p:blipFill>
          <a:blip r:embed="rId2"/>
          <a:stretch>
            <a:fillRect/>
          </a:stretch>
        </p:blipFill>
        <p:spPr>
          <a:xfrm>
            <a:off x="6465863" y="1845734"/>
            <a:ext cx="5247861" cy="4023360"/>
          </a:xfrm>
          <a:prstGeom prst="rect">
            <a:avLst/>
          </a:prstGeom>
        </p:spPr>
      </p:pic>
    </p:spTree>
    <p:extLst>
      <p:ext uri="{BB962C8B-B14F-4D97-AF65-F5344CB8AC3E}">
        <p14:creationId xmlns:p14="http://schemas.microsoft.com/office/powerpoint/2010/main" val="78395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AEA3-1D9F-4F1F-821B-EEDF2764C692}"/>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31BCEDF2-A2EC-4803-B905-085283D82745}"/>
              </a:ext>
            </a:extLst>
          </p:cNvPr>
          <p:cNvSpPr>
            <a:spLocks noGrp="1"/>
          </p:cNvSpPr>
          <p:nvPr>
            <p:ph idx="1"/>
          </p:nvPr>
        </p:nvSpPr>
        <p:spPr/>
        <p:txBody>
          <a:bodyPr>
            <a:normAutofit fontScale="92500" lnSpcReduction="20000"/>
          </a:bodyPr>
          <a:lstStyle/>
          <a:p>
            <a:pPr marL="457200" indent="-457200">
              <a:buFont typeface="+mj-lt"/>
              <a:buAutoNum type="arabicPeriod"/>
            </a:pPr>
            <a:r>
              <a:rPr lang="en-US" sz="2400" dirty="0"/>
              <a:t>Start by creating a directory in your home directory in which to experiment.</a:t>
            </a:r>
          </a:p>
          <a:p>
            <a:pPr marL="457200" indent="-457200">
              <a:buFont typeface="+mj-lt"/>
              <a:buAutoNum type="arabicPeriod"/>
            </a:pPr>
            <a:r>
              <a:rPr lang="en-US" sz="2400" dirty="0"/>
              <a:t>In that directory, create a series of files and directories (and files and directories in those directories).</a:t>
            </a:r>
          </a:p>
          <a:p>
            <a:pPr marL="457200" indent="-457200">
              <a:buFont typeface="+mj-lt"/>
              <a:buAutoNum type="arabicPeriod"/>
            </a:pPr>
            <a:r>
              <a:rPr lang="en-US" sz="2400" dirty="0"/>
              <a:t>Now rename a few of those files and directories.</a:t>
            </a:r>
          </a:p>
          <a:p>
            <a:pPr marL="457200" indent="-457200">
              <a:buFont typeface="+mj-lt"/>
              <a:buAutoNum type="arabicPeriod"/>
            </a:pPr>
            <a:r>
              <a:rPr lang="en-US" sz="2400" dirty="0"/>
              <a:t>Delete one of the directories that has other files and directories in them.</a:t>
            </a:r>
          </a:p>
          <a:p>
            <a:pPr marL="457200" indent="-457200">
              <a:buFont typeface="+mj-lt"/>
              <a:buAutoNum type="arabicPeriod"/>
            </a:pPr>
            <a:r>
              <a:rPr lang="en-US" sz="2400" dirty="0"/>
              <a:t>Move back to your home directory and from there copy a file from one of your subdirectories into the initial directory you created.</a:t>
            </a:r>
          </a:p>
          <a:p>
            <a:pPr marL="457200" indent="-457200">
              <a:buFont typeface="+mj-lt"/>
              <a:buAutoNum type="arabicPeriod"/>
            </a:pPr>
            <a:r>
              <a:rPr lang="en-US" sz="2400" dirty="0"/>
              <a:t>Now move that file back into another directory.</a:t>
            </a:r>
          </a:p>
          <a:p>
            <a:pPr marL="457200" indent="-457200">
              <a:buFont typeface="+mj-lt"/>
              <a:buAutoNum type="arabicPeriod"/>
            </a:pPr>
            <a:r>
              <a:rPr lang="en-US" sz="2400" dirty="0"/>
              <a:t>Next, move a file and rename it in the process.</a:t>
            </a:r>
          </a:p>
          <a:p>
            <a:pPr marL="457200" indent="-457200">
              <a:buFont typeface="+mj-lt"/>
              <a:buAutoNum type="arabicPeriod"/>
            </a:pPr>
            <a:r>
              <a:rPr lang="en-US" sz="2400" dirty="0"/>
              <a:t>Count the number of lines and words in a few files</a:t>
            </a:r>
          </a:p>
          <a:p>
            <a:endParaRPr lang="en-US" dirty="0"/>
          </a:p>
        </p:txBody>
      </p:sp>
    </p:spTree>
    <p:extLst>
      <p:ext uri="{BB962C8B-B14F-4D97-AF65-F5344CB8AC3E}">
        <p14:creationId xmlns:p14="http://schemas.microsoft.com/office/powerpoint/2010/main" val="130695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06BE9D-2FA9-F648-BC97-693976ECF91F}"/>
              </a:ext>
            </a:extLst>
          </p:cNvPr>
          <p:cNvPicPr>
            <a:picLocks noChangeAspect="1"/>
          </p:cNvPicPr>
          <p:nvPr/>
        </p:nvPicPr>
        <p:blipFill rotWithShape="1">
          <a:blip r:embed="rId2">
            <a:alphaModFix amt="35000"/>
          </a:blip>
          <a:srcRect l="8777" r="2335"/>
          <a:stretch/>
        </p:blipFill>
        <p:spPr>
          <a:xfrm>
            <a:off x="20" y="10"/>
            <a:ext cx="12191980" cy="6857990"/>
          </a:xfrm>
          <a:prstGeom prst="rect">
            <a:avLst/>
          </a:prstGeom>
        </p:spPr>
      </p:pic>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COFFEE BREAK!</a:t>
            </a:r>
          </a:p>
        </p:txBody>
      </p:sp>
    </p:spTree>
    <p:extLst>
      <p:ext uri="{BB962C8B-B14F-4D97-AF65-F5344CB8AC3E}">
        <p14:creationId xmlns:p14="http://schemas.microsoft.com/office/powerpoint/2010/main" val="1126890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AF31-4FE7-40BC-A05C-C23897ED0A2F}"/>
              </a:ext>
            </a:extLst>
          </p:cNvPr>
          <p:cNvSpPr>
            <a:spLocks noGrp="1"/>
          </p:cNvSpPr>
          <p:nvPr>
            <p:ph type="title"/>
          </p:nvPr>
        </p:nvSpPr>
        <p:spPr/>
        <p:txBody>
          <a:bodyPr/>
          <a:lstStyle/>
          <a:p>
            <a:r>
              <a:rPr lang="en-US" dirty="0"/>
              <a:t>Other ways to access Linux on Windows</a:t>
            </a:r>
          </a:p>
        </p:txBody>
      </p:sp>
      <p:sp>
        <p:nvSpPr>
          <p:cNvPr id="3" name="Content Placeholder 2">
            <a:extLst>
              <a:ext uri="{FF2B5EF4-FFF2-40B4-BE49-F238E27FC236}">
                <a16:creationId xmlns:a16="http://schemas.microsoft.com/office/drawing/2014/main" id="{9CC94841-D3EB-4C27-8995-3FF4FEF62162}"/>
              </a:ext>
            </a:extLst>
          </p:cNvPr>
          <p:cNvSpPr>
            <a:spLocks noGrp="1"/>
          </p:cNvSpPr>
          <p:nvPr>
            <p:ph idx="1"/>
          </p:nvPr>
        </p:nvSpPr>
        <p:spPr>
          <a:xfrm>
            <a:off x="1097280" y="1918470"/>
            <a:ext cx="5386647" cy="4023360"/>
          </a:xfrm>
        </p:spPr>
        <p:txBody>
          <a:bodyPr>
            <a:normAutofit/>
          </a:bodyPr>
          <a:lstStyle/>
          <a:p>
            <a:pPr>
              <a:buFont typeface="Arial" panose="020B0604020202020204" pitchFamily="34" charset="0"/>
              <a:buChar char="•"/>
            </a:pPr>
            <a:r>
              <a:rPr lang="en-US" sz="2400" dirty="0"/>
              <a:t>Virtual Box</a:t>
            </a:r>
          </a:p>
          <a:p>
            <a:pPr lvl="1">
              <a:buFont typeface="Arial" panose="020B0604020202020204" pitchFamily="34" charset="0"/>
              <a:buChar char="•"/>
            </a:pPr>
            <a:r>
              <a:rPr lang="en-US" sz="2200" dirty="0"/>
              <a:t>Creating a Ubuntu VM (virtual machine)</a:t>
            </a:r>
          </a:p>
          <a:p>
            <a:pPr lvl="1">
              <a:buFont typeface="Arial" panose="020B0604020202020204" pitchFamily="34" charset="0"/>
              <a:buChar char="•"/>
            </a:pPr>
            <a:r>
              <a:rPr lang="en-GB" dirty="0">
                <a:hlinkClick r:id="rId2"/>
              </a:rPr>
              <a:t>https://www.wikihow.com/Install-Ubuntu-on-VirtualBox</a:t>
            </a:r>
            <a:endParaRPr lang="en-US" sz="2200" dirty="0"/>
          </a:p>
          <a:p>
            <a:pPr>
              <a:buFont typeface="Arial" panose="020B0604020202020204" pitchFamily="34" charset="0"/>
              <a:buChar char="•"/>
            </a:pPr>
            <a:r>
              <a:rPr lang="en-US" sz="2400" dirty="0"/>
              <a:t>Ubuntu App on Windows 10</a:t>
            </a:r>
          </a:p>
          <a:p>
            <a:endParaRPr lang="en-US" sz="2400" dirty="0"/>
          </a:p>
          <a:p>
            <a:endParaRPr lang="en-US" dirty="0"/>
          </a:p>
          <a:p>
            <a:endParaRPr lang="en-US" sz="2400" dirty="0"/>
          </a:p>
          <a:p>
            <a:pPr marL="0" indent="0">
              <a:buNone/>
            </a:pPr>
            <a:endParaRPr lang="en-US" sz="2400" dirty="0"/>
          </a:p>
        </p:txBody>
      </p:sp>
      <p:pic>
        <p:nvPicPr>
          <p:cNvPr id="3074" name="Picture 2" descr="Image result for putty">
            <a:extLst>
              <a:ext uri="{FF2B5EF4-FFF2-40B4-BE49-F238E27FC236}">
                <a16:creationId xmlns:a16="http://schemas.microsoft.com/office/drawing/2014/main" id="{EA077701-DC36-498A-919F-6401D1821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74" y="2500745"/>
            <a:ext cx="3036743" cy="303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02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AE9E-8D5C-4D8C-AF16-2E74703135CE}"/>
              </a:ext>
            </a:extLst>
          </p:cNvPr>
          <p:cNvSpPr>
            <a:spLocks noGrp="1"/>
          </p:cNvSpPr>
          <p:nvPr>
            <p:ph type="title"/>
          </p:nvPr>
        </p:nvSpPr>
        <p:spPr/>
        <p:txBody>
          <a:bodyPr/>
          <a:lstStyle/>
          <a:p>
            <a:r>
              <a:rPr lang="en-US" dirty="0"/>
              <a:t>Vi text editor</a:t>
            </a:r>
          </a:p>
        </p:txBody>
      </p:sp>
      <p:sp>
        <p:nvSpPr>
          <p:cNvPr id="3" name="Content Placeholder 2">
            <a:extLst>
              <a:ext uri="{FF2B5EF4-FFF2-40B4-BE49-F238E27FC236}">
                <a16:creationId xmlns:a16="http://schemas.microsoft.com/office/drawing/2014/main" id="{853CA71F-7807-4DCE-9EF5-E830DB8FEB6F}"/>
              </a:ext>
            </a:extLst>
          </p:cNvPr>
          <p:cNvSpPr>
            <a:spLocks noGrp="1"/>
          </p:cNvSpPr>
          <p:nvPr>
            <p:ph idx="1"/>
          </p:nvPr>
        </p:nvSpPr>
        <p:spPr>
          <a:xfrm>
            <a:off x="1097280" y="1845734"/>
            <a:ext cx="4513811" cy="4023360"/>
          </a:xfrm>
        </p:spPr>
        <p:txBody>
          <a:bodyPr/>
          <a:lstStyle/>
          <a:p>
            <a:pPr>
              <a:buFont typeface="Arial" panose="020B0604020202020204" pitchFamily="34" charset="0"/>
              <a:buChar char="•"/>
            </a:pPr>
            <a:r>
              <a:rPr lang="en-US" dirty="0"/>
              <a:t>Vi is the default command line text editor in Ubuntu. Like Windows’s Notepad or Mac’s </a:t>
            </a:r>
            <a:r>
              <a:rPr lang="en-US" dirty="0" err="1"/>
              <a:t>Textedit</a:t>
            </a:r>
            <a:r>
              <a:rPr lang="en-US" dirty="0"/>
              <a:t>.</a:t>
            </a:r>
          </a:p>
          <a:p>
            <a:pPr>
              <a:buFont typeface="Arial" panose="020B0604020202020204" pitchFamily="34" charset="0"/>
              <a:buChar char="•"/>
            </a:pPr>
            <a:r>
              <a:rPr lang="en-US" dirty="0"/>
              <a:t>It’s command line, meaning no mouse! Keyboard only.</a:t>
            </a:r>
          </a:p>
          <a:p>
            <a:pPr>
              <a:buFont typeface="Arial" panose="020B0604020202020204" pitchFamily="34" charset="0"/>
              <a:buChar char="•"/>
            </a:pPr>
            <a:r>
              <a:rPr lang="en-US" dirty="0"/>
              <a:t>Two modes: Command and Insert</a:t>
            </a:r>
          </a:p>
          <a:p>
            <a:pPr>
              <a:buFont typeface="Arial" panose="020B0604020202020204" pitchFamily="34" charset="0"/>
              <a:buChar char="•"/>
            </a:pPr>
            <a:r>
              <a:rPr lang="en-US" dirty="0"/>
              <a:t>Open a file (or create one) with </a:t>
            </a:r>
            <a:r>
              <a:rPr lang="en-US" b="1" dirty="0"/>
              <a:t>vi &lt;filename&gt; </a:t>
            </a:r>
            <a:r>
              <a:rPr lang="en-US" dirty="0"/>
              <a:t>command</a:t>
            </a:r>
          </a:p>
        </p:txBody>
      </p:sp>
      <p:pic>
        <p:nvPicPr>
          <p:cNvPr id="4" name="Picture 3">
            <a:extLst>
              <a:ext uri="{FF2B5EF4-FFF2-40B4-BE49-F238E27FC236}">
                <a16:creationId xmlns:a16="http://schemas.microsoft.com/office/drawing/2014/main" id="{BE3A2D7C-5B67-5D4F-8D0C-02F78B93BC43}"/>
              </a:ext>
            </a:extLst>
          </p:cNvPr>
          <p:cNvPicPr>
            <a:picLocks noChangeAspect="1"/>
          </p:cNvPicPr>
          <p:nvPr/>
        </p:nvPicPr>
        <p:blipFill>
          <a:blip r:embed="rId2"/>
          <a:stretch>
            <a:fillRect/>
          </a:stretch>
        </p:blipFill>
        <p:spPr>
          <a:xfrm>
            <a:off x="6580911" y="1845734"/>
            <a:ext cx="4298950" cy="4298950"/>
          </a:xfrm>
          <a:prstGeom prst="rect">
            <a:avLst/>
          </a:prstGeom>
        </p:spPr>
      </p:pic>
    </p:spTree>
    <p:extLst>
      <p:ext uri="{BB962C8B-B14F-4D97-AF65-F5344CB8AC3E}">
        <p14:creationId xmlns:p14="http://schemas.microsoft.com/office/powerpoint/2010/main" val="357892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220B8-4375-F340-9B25-E05C37ACEC25}"/>
              </a:ext>
            </a:extLst>
          </p:cNvPr>
          <p:cNvPicPr>
            <a:picLocks noChangeAspect="1"/>
          </p:cNvPicPr>
          <p:nvPr/>
        </p:nvPicPr>
        <p:blipFill rotWithShape="1">
          <a:blip r:embed="rId2"/>
          <a:srcRect l="71543" t="91451" r="10075" b="4559"/>
          <a:stretch/>
        </p:blipFill>
        <p:spPr>
          <a:xfrm>
            <a:off x="8611980" y="3668172"/>
            <a:ext cx="3117068" cy="478344"/>
          </a:xfrm>
          <a:prstGeom prst="rect">
            <a:avLst/>
          </a:prstGeom>
        </p:spPr>
      </p:pic>
      <p:pic>
        <p:nvPicPr>
          <p:cNvPr id="6" name="Picture 5">
            <a:extLst>
              <a:ext uri="{FF2B5EF4-FFF2-40B4-BE49-F238E27FC236}">
                <a16:creationId xmlns:a16="http://schemas.microsoft.com/office/drawing/2014/main" id="{28A8240E-E7AE-9449-8297-A1451F469D71}"/>
              </a:ext>
            </a:extLst>
          </p:cNvPr>
          <p:cNvPicPr>
            <a:picLocks noChangeAspect="1"/>
          </p:cNvPicPr>
          <p:nvPr/>
        </p:nvPicPr>
        <p:blipFill rotWithShape="1">
          <a:blip r:embed="rId2"/>
          <a:srcRect l="46672" t="91451" r="28767" b="4559"/>
          <a:stretch/>
        </p:blipFill>
        <p:spPr>
          <a:xfrm>
            <a:off x="7883447" y="3189828"/>
            <a:ext cx="4164884" cy="478344"/>
          </a:xfrm>
          <a:prstGeom prst="rect">
            <a:avLst/>
          </a:prstGeom>
        </p:spPr>
      </p:pic>
      <p:pic>
        <p:nvPicPr>
          <p:cNvPr id="3" name="Picture 2">
            <a:extLst>
              <a:ext uri="{FF2B5EF4-FFF2-40B4-BE49-F238E27FC236}">
                <a16:creationId xmlns:a16="http://schemas.microsoft.com/office/drawing/2014/main" id="{FDDC545D-0BDE-D445-826D-D09365C538D1}"/>
              </a:ext>
            </a:extLst>
          </p:cNvPr>
          <p:cNvPicPr>
            <a:picLocks noChangeAspect="1"/>
          </p:cNvPicPr>
          <p:nvPr/>
        </p:nvPicPr>
        <p:blipFill rotWithShape="1">
          <a:blip r:embed="rId2"/>
          <a:srcRect b="39854"/>
          <a:stretch/>
        </p:blipFill>
        <p:spPr>
          <a:xfrm>
            <a:off x="143668" y="2145648"/>
            <a:ext cx="8285437" cy="3523391"/>
          </a:xfrm>
          <a:prstGeom prst="rect">
            <a:avLst/>
          </a:prstGeom>
        </p:spPr>
      </p:pic>
      <p:sp>
        <p:nvSpPr>
          <p:cNvPr id="8" name="Title 1">
            <a:extLst>
              <a:ext uri="{FF2B5EF4-FFF2-40B4-BE49-F238E27FC236}">
                <a16:creationId xmlns:a16="http://schemas.microsoft.com/office/drawing/2014/main" id="{1D360F8E-DD71-8341-B528-5736AA719C56}"/>
              </a:ext>
            </a:extLst>
          </p:cNvPr>
          <p:cNvSpPr>
            <a:spLocks noGrp="1"/>
          </p:cNvSpPr>
          <p:nvPr>
            <p:ph type="title"/>
          </p:nvPr>
        </p:nvSpPr>
        <p:spPr>
          <a:xfrm>
            <a:off x="1097280" y="286603"/>
            <a:ext cx="10058400" cy="1450757"/>
          </a:xfrm>
        </p:spPr>
        <p:txBody>
          <a:bodyPr/>
          <a:lstStyle/>
          <a:p>
            <a:r>
              <a:rPr lang="en-US" dirty="0"/>
              <a:t>Vi text editor</a:t>
            </a:r>
          </a:p>
        </p:txBody>
      </p:sp>
    </p:spTree>
    <p:extLst>
      <p:ext uri="{BB962C8B-B14F-4D97-AF65-F5344CB8AC3E}">
        <p14:creationId xmlns:p14="http://schemas.microsoft.com/office/powerpoint/2010/main" val="296655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AE9E-8D5C-4D8C-AF16-2E74703135CE}"/>
              </a:ext>
            </a:extLst>
          </p:cNvPr>
          <p:cNvSpPr>
            <a:spLocks noGrp="1"/>
          </p:cNvSpPr>
          <p:nvPr>
            <p:ph type="title"/>
          </p:nvPr>
        </p:nvSpPr>
        <p:spPr/>
        <p:txBody>
          <a:bodyPr/>
          <a:lstStyle/>
          <a:p>
            <a:r>
              <a:rPr lang="en-US" dirty="0"/>
              <a:t>Vi text editor</a:t>
            </a:r>
          </a:p>
        </p:txBody>
      </p:sp>
      <p:sp>
        <p:nvSpPr>
          <p:cNvPr id="3" name="Content Placeholder 2">
            <a:extLst>
              <a:ext uri="{FF2B5EF4-FFF2-40B4-BE49-F238E27FC236}">
                <a16:creationId xmlns:a16="http://schemas.microsoft.com/office/drawing/2014/main" id="{853CA71F-7807-4DCE-9EF5-E830DB8FEB6F}"/>
              </a:ext>
            </a:extLst>
          </p:cNvPr>
          <p:cNvSpPr>
            <a:spLocks noGrp="1"/>
          </p:cNvSpPr>
          <p:nvPr>
            <p:ph idx="1"/>
          </p:nvPr>
        </p:nvSpPr>
        <p:spPr>
          <a:xfrm>
            <a:off x="1127760" y="1845734"/>
            <a:ext cx="4998720" cy="4826530"/>
          </a:xfrm>
        </p:spPr>
        <p:txBody>
          <a:bodyPr>
            <a:normAutofit fontScale="62500" lnSpcReduction="20000"/>
          </a:bodyPr>
          <a:lstStyle/>
          <a:p>
            <a:pPr marL="0" indent="0">
              <a:buNone/>
            </a:pPr>
            <a:r>
              <a:rPr lang="en-US" sz="5100" dirty="0"/>
              <a:t>Let’s try!</a:t>
            </a:r>
          </a:p>
          <a:p>
            <a:pPr>
              <a:buFont typeface="Arial" panose="020B0604020202020204" pitchFamily="34" charset="0"/>
              <a:buChar char="•"/>
            </a:pPr>
            <a:r>
              <a:rPr lang="en-US" sz="2800" dirty="0"/>
              <a:t>Create a file &lt;</a:t>
            </a:r>
            <a:r>
              <a:rPr lang="en-US" sz="2800" dirty="0" err="1"/>
              <a:t>text_file.txt</a:t>
            </a:r>
            <a:r>
              <a:rPr lang="en-US" sz="2800" dirty="0"/>
              <a:t>&gt;</a:t>
            </a:r>
          </a:p>
          <a:p>
            <a:pPr marL="201168" lvl="1" indent="0">
              <a:buNone/>
            </a:pPr>
            <a:r>
              <a:rPr lang="en-US" sz="2600" dirty="0"/>
              <a:t>	vi </a:t>
            </a:r>
            <a:r>
              <a:rPr lang="en-US" sz="2600" dirty="0" err="1"/>
              <a:t>text_file.txt</a:t>
            </a:r>
            <a:endParaRPr lang="en-US" sz="2600" dirty="0"/>
          </a:p>
          <a:p>
            <a:pPr>
              <a:buFont typeface="Arial" panose="020B0604020202020204" pitchFamily="34" charset="0"/>
              <a:buChar char="•"/>
            </a:pPr>
            <a:r>
              <a:rPr lang="en-US" sz="2800" dirty="0"/>
              <a:t>Edit the file</a:t>
            </a:r>
          </a:p>
          <a:p>
            <a:pPr marL="201168" lvl="1" indent="0">
              <a:buNone/>
            </a:pPr>
            <a:r>
              <a:rPr lang="en-US" sz="2600" dirty="0"/>
              <a:t>	press ‘</a:t>
            </a:r>
            <a:r>
              <a:rPr lang="en-US" sz="2600" dirty="0" err="1"/>
              <a:t>i</a:t>
            </a:r>
            <a:r>
              <a:rPr lang="en-US" sz="2600" dirty="0"/>
              <a:t>’</a:t>
            </a:r>
          </a:p>
          <a:p>
            <a:pPr marL="201168" lvl="1" indent="0">
              <a:buNone/>
            </a:pPr>
            <a:r>
              <a:rPr lang="en-US" sz="2600" dirty="0"/>
              <a:t>	start typing…</a:t>
            </a:r>
          </a:p>
          <a:p>
            <a:pPr>
              <a:buFont typeface="Arial" panose="020B0604020202020204" pitchFamily="34" charset="0"/>
              <a:buChar char="•"/>
            </a:pPr>
            <a:r>
              <a:rPr lang="en-US" sz="2800" dirty="0"/>
              <a:t>Save and close the file</a:t>
            </a:r>
          </a:p>
          <a:p>
            <a:pPr marL="384048" lvl="2" indent="0">
              <a:buNone/>
            </a:pPr>
            <a:r>
              <a:rPr lang="en-US" sz="2200" dirty="0"/>
              <a:t>	press ESC</a:t>
            </a:r>
          </a:p>
          <a:p>
            <a:pPr marL="384048" lvl="2" indent="0">
              <a:buNone/>
            </a:pPr>
            <a:r>
              <a:rPr lang="en-US" sz="2200" dirty="0"/>
              <a:t>	press ‘:’ , ‘w’ , ENTER</a:t>
            </a:r>
          </a:p>
          <a:p>
            <a:pPr marL="384048" lvl="2" indent="0">
              <a:buNone/>
            </a:pPr>
            <a:r>
              <a:rPr lang="en-US" sz="2200" dirty="0"/>
              <a:t>	press ‘:’ , ‘q’ , ENTER</a:t>
            </a:r>
          </a:p>
          <a:p>
            <a:pPr>
              <a:buFont typeface="Arial" panose="020B0604020202020204" pitchFamily="34" charset="0"/>
              <a:buChar char="•"/>
            </a:pPr>
            <a:r>
              <a:rPr lang="en-US" sz="2800" dirty="0"/>
              <a:t>Reopen the file</a:t>
            </a:r>
          </a:p>
          <a:p>
            <a:pPr marL="0" indent="0">
              <a:buNone/>
            </a:pPr>
            <a:r>
              <a:rPr lang="en-US" sz="2800" dirty="0"/>
              <a:t>	vi </a:t>
            </a:r>
            <a:r>
              <a:rPr lang="en-US" sz="2800" dirty="0" err="1"/>
              <a:t>text_file.txt</a:t>
            </a:r>
            <a:endParaRPr lang="en-US" sz="2800" dirty="0"/>
          </a:p>
          <a:p>
            <a:pPr>
              <a:buFont typeface="Arial" panose="020B0604020202020204" pitchFamily="34" charset="0"/>
              <a:buChar char="•"/>
            </a:pPr>
            <a:r>
              <a:rPr lang="en-US" sz="2800" dirty="0"/>
              <a:t>Edit the file</a:t>
            </a:r>
          </a:p>
          <a:p>
            <a:pPr marL="384048" lvl="2" indent="0">
              <a:buNone/>
            </a:pPr>
            <a:r>
              <a:rPr lang="en-US" sz="2000" dirty="0"/>
              <a:t>	press ‘</a:t>
            </a:r>
            <a:r>
              <a:rPr lang="en-US" sz="2000" dirty="0" err="1"/>
              <a:t>i</a:t>
            </a:r>
            <a:r>
              <a:rPr lang="en-US" sz="2000" dirty="0"/>
              <a:t>’</a:t>
            </a:r>
          </a:p>
          <a:p>
            <a:pPr marL="201168" lvl="1" indent="0">
              <a:buNone/>
            </a:pPr>
            <a:r>
              <a:rPr lang="en-US" sz="2600" dirty="0"/>
              <a:t>	start typing…</a:t>
            </a:r>
            <a:endParaRPr lang="en-US" sz="2800" dirty="0"/>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BE3A2D7C-5B67-5D4F-8D0C-02F78B93BC43}"/>
              </a:ext>
            </a:extLst>
          </p:cNvPr>
          <p:cNvPicPr>
            <a:picLocks noChangeAspect="1"/>
          </p:cNvPicPr>
          <p:nvPr/>
        </p:nvPicPr>
        <p:blipFill>
          <a:blip r:embed="rId2"/>
          <a:stretch>
            <a:fillRect/>
          </a:stretch>
        </p:blipFill>
        <p:spPr>
          <a:xfrm>
            <a:off x="6580911" y="1845734"/>
            <a:ext cx="4298950" cy="4298950"/>
          </a:xfrm>
          <a:prstGeom prst="rect">
            <a:avLst/>
          </a:prstGeom>
        </p:spPr>
      </p:pic>
    </p:spTree>
    <p:extLst>
      <p:ext uri="{BB962C8B-B14F-4D97-AF65-F5344CB8AC3E}">
        <p14:creationId xmlns:p14="http://schemas.microsoft.com/office/powerpoint/2010/main" val="115636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4E50-74E2-4ECF-A073-29D2F68A07F4}"/>
              </a:ext>
            </a:extLst>
          </p:cNvPr>
          <p:cNvSpPr>
            <a:spLocks noGrp="1"/>
          </p:cNvSpPr>
          <p:nvPr>
            <p:ph type="title"/>
          </p:nvPr>
        </p:nvSpPr>
        <p:spPr/>
        <p:txBody>
          <a:bodyPr/>
          <a:lstStyle/>
          <a:p>
            <a:r>
              <a:rPr lang="en-US" dirty="0"/>
              <a:t>Permissions (ls -l)… </a:t>
            </a:r>
            <a:r>
              <a:rPr lang="en-US" sz="3600" dirty="0"/>
              <a:t>practice on Hello World</a:t>
            </a:r>
            <a:endParaRPr lang="en-US" dirty="0"/>
          </a:p>
        </p:txBody>
      </p:sp>
      <p:sp>
        <p:nvSpPr>
          <p:cNvPr id="3" name="Content Placeholder 2">
            <a:extLst>
              <a:ext uri="{FF2B5EF4-FFF2-40B4-BE49-F238E27FC236}">
                <a16:creationId xmlns:a16="http://schemas.microsoft.com/office/drawing/2014/main" id="{28A8DE40-AA9C-45F3-AE25-13CDDA94C90C}"/>
              </a:ext>
            </a:extLst>
          </p:cNvPr>
          <p:cNvSpPr>
            <a:spLocks noGrp="1"/>
          </p:cNvSpPr>
          <p:nvPr>
            <p:ph idx="1"/>
          </p:nvPr>
        </p:nvSpPr>
        <p:spPr>
          <a:xfrm>
            <a:off x="1097280" y="3371353"/>
            <a:ext cx="4007457" cy="2899336"/>
          </a:xfrm>
        </p:spPr>
        <p:txBody>
          <a:bodyPr>
            <a:normAutofit/>
          </a:bodyPr>
          <a:lstStyle/>
          <a:p>
            <a:pPr>
              <a:buFont typeface="Arial" panose="020B0604020202020204" pitchFamily="34" charset="0"/>
              <a:buChar char="•"/>
            </a:pPr>
            <a:r>
              <a:rPr lang="en-US" dirty="0"/>
              <a:t>Who are we changing the permission for? [</a:t>
            </a:r>
            <a:r>
              <a:rPr lang="en-US" dirty="0" err="1"/>
              <a:t>ugoa</a:t>
            </a:r>
            <a:r>
              <a:rPr lang="en-US" dirty="0"/>
              <a:t>] - user (or owner), group, others, all</a:t>
            </a:r>
          </a:p>
          <a:p>
            <a:pPr>
              <a:buFont typeface="Arial" panose="020B0604020202020204" pitchFamily="34" charset="0"/>
              <a:buChar char="•"/>
            </a:pPr>
            <a:r>
              <a:rPr lang="en-US" dirty="0"/>
              <a:t>Are we granting or revoking the permission - indicated with either a plus ( + ) or minus ( - )</a:t>
            </a:r>
          </a:p>
          <a:p>
            <a:pPr>
              <a:buFont typeface="Arial" panose="020B0604020202020204" pitchFamily="34" charset="0"/>
              <a:buChar char="•"/>
            </a:pPr>
            <a:r>
              <a:rPr lang="en-US" dirty="0"/>
              <a:t>Which permission are we setting? - read ( r ), write ( w ) or execute ( x )</a:t>
            </a:r>
          </a:p>
          <a:p>
            <a:endParaRPr lang="en-US" dirty="0"/>
          </a:p>
        </p:txBody>
      </p:sp>
      <p:pic>
        <p:nvPicPr>
          <p:cNvPr id="4" name="Content Placeholder 3">
            <a:extLst>
              <a:ext uri="{FF2B5EF4-FFF2-40B4-BE49-F238E27FC236}">
                <a16:creationId xmlns:a16="http://schemas.microsoft.com/office/drawing/2014/main" id="{0CCA8176-34FE-4DA8-AF27-833464FBC7F2}"/>
              </a:ext>
            </a:extLst>
          </p:cNvPr>
          <p:cNvPicPr>
            <a:picLocks noChangeAspect="1"/>
          </p:cNvPicPr>
          <p:nvPr/>
        </p:nvPicPr>
        <p:blipFill rotWithShape="1">
          <a:blip r:embed="rId2"/>
          <a:srcRect r="46963"/>
          <a:stretch/>
        </p:blipFill>
        <p:spPr>
          <a:xfrm>
            <a:off x="5830128" y="2981018"/>
            <a:ext cx="5264592" cy="3289671"/>
          </a:xfrm>
          <a:prstGeom prst="rect">
            <a:avLst/>
          </a:prstGeom>
        </p:spPr>
      </p:pic>
      <p:pic>
        <p:nvPicPr>
          <p:cNvPr id="15362" name="Picture 2">
            <a:extLst>
              <a:ext uri="{FF2B5EF4-FFF2-40B4-BE49-F238E27FC236}">
                <a16:creationId xmlns:a16="http://schemas.microsoft.com/office/drawing/2014/main" id="{71E12D48-D381-4480-883B-8741700B7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840" y="1881553"/>
            <a:ext cx="5624427" cy="13456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1243C9-34AE-2E41-BE46-E4F84FC16DBA}"/>
              </a:ext>
            </a:extLst>
          </p:cNvPr>
          <p:cNvSpPr txBox="1"/>
          <p:nvPr/>
        </p:nvSpPr>
        <p:spPr>
          <a:xfrm>
            <a:off x="7059583" y="1927357"/>
            <a:ext cx="3789820" cy="646331"/>
          </a:xfrm>
          <a:prstGeom prst="rect">
            <a:avLst/>
          </a:prstGeom>
          <a:noFill/>
        </p:spPr>
        <p:txBody>
          <a:bodyPr wrap="none" rtlCol="0">
            <a:spAutoFit/>
          </a:bodyPr>
          <a:lstStyle/>
          <a:p>
            <a:r>
              <a:rPr lang="en-MU" dirty="0"/>
              <a:t>Change permission using command: </a:t>
            </a:r>
          </a:p>
          <a:p>
            <a:r>
              <a:rPr lang="en-GB" b="1" dirty="0"/>
              <a:t>c</a:t>
            </a:r>
            <a:r>
              <a:rPr lang="en-MU" b="1" dirty="0"/>
              <a:t>hmod  &lt;options&gt;  &lt;file&gt;</a:t>
            </a:r>
          </a:p>
        </p:txBody>
      </p:sp>
    </p:spTree>
    <p:extLst>
      <p:ext uri="{BB962C8B-B14F-4D97-AF65-F5344CB8AC3E}">
        <p14:creationId xmlns:p14="http://schemas.microsoft.com/office/powerpoint/2010/main" val="30155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159D-13A9-44E8-AE4E-5260C4EA77F5}"/>
              </a:ext>
            </a:extLst>
          </p:cNvPr>
          <p:cNvSpPr>
            <a:spLocks noGrp="1"/>
          </p:cNvSpPr>
          <p:nvPr>
            <p:ph type="title"/>
          </p:nvPr>
        </p:nvSpPr>
        <p:spPr>
          <a:xfrm>
            <a:off x="1097280" y="272535"/>
            <a:ext cx="10058400" cy="1450757"/>
          </a:xfrm>
        </p:spPr>
        <p:txBody>
          <a:bodyPr/>
          <a:lstStyle/>
          <a:p>
            <a:r>
              <a:rPr lang="en-ZA" dirty="0"/>
              <a:t>Pipe &amp; Redirect</a:t>
            </a:r>
          </a:p>
        </p:txBody>
      </p:sp>
      <p:sp>
        <p:nvSpPr>
          <p:cNvPr id="3" name="Content Placeholder 2">
            <a:extLst>
              <a:ext uri="{FF2B5EF4-FFF2-40B4-BE49-F238E27FC236}">
                <a16:creationId xmlns:a16="http://schemas.microsoft.com/office/drawing/2014/main" id="{D6AA789F-7135-4E59-8340-2B901F8A2276}"/>
              </a:ext>
            </a:extLst>
          </p:cNvPr>
          <p:cNvSpPr>
            <a:spLocks noGrp="1"/>
          </p:cNvSpPr>
          <p:nvPr>
            <p:ph idx="1"/>
          </p:nvPr>
        </p:nvSpPr>
        <p:spPr>
          <a:xfrm>
            <a:off x="1097280" y="1845734"/>
            <a:ext cx="4998720" cy="4023360"/>
          </a:xfrm>
        </p:spPr>
        <p:txBody>
          <a:bodyPr>
            <a:normAutofit fontScale="92500" lnSpcReduction="10000"/>
          </a:bodyPr>
          <a:lstStyle/>
          <a:p>
            <a:pPr>
              <a:buFont typeface="Arial" panose="020B0604020202020204" pitchFamily="34" charset="0"/>
              <a:buChar char="•"/>
            </a:pPr>
            <a:r>
              <a:rPr lang="en-ZA" dirty="0"/>
              <a:t>The </a:t>
            </a:r>
            <a:r>
              <a:rPr lang="en-ZA" b="1" dirty="0"/>
              <a:t>Pipe</a:t>
            </a:r>
            <a:r>
              <a:rPr lang="en-ZA" dirty="0"/>
              <a:t> is a command in Linux that lets you use two or more commands at the same time and runs them consecutively. </a:t>
            </a:r>
          </a:p>
          <a:p>
            <a:pPr lvl="1">
              <a:buFont typeface="Arial" panose="020B0604020202020204" pitchFamily="34" charset="0"/>
              <a:buChar char="•"/>
            </a:pPr>
            <a:r>
              <a:rPr lang="en-ZA" dirty="0"/>
              <a:t>The </a:t>
            </a:r>
            <a:r>
              <a:rPr lang="en-ZA" b="1" dirty="0"/>
              <a:t>output</a:t>
            </a:r>
            <a:r>
              <a:rPr lang="en-ZA" dirty="0"/>
              <a:t> of each command serves as the </a:t>
            </a:r>
            <a:r>
              <a:rPr lang="en-ZA" b="1" dirty="0"/>
              <a:t>input</a:t>
            </a:r>
            <a:r>
              <a:rPr lang="en-ZA" dirty="0"/>
              <a:t> for the next command.</a:t>
            </a:r>
          </a:p>
          <a:p>
            <a:pPr lvl="1">
              <a:buFont typeface="Arial" panose="020B0604020202020204" pitchFamily="34" charset="0"/>
              <a:buChar char="•"/>
            </a:pPr>
            <a:r>
              <a:rPr lang="en-ZA" dirty="0"/>
              <a:t>The symbol '|' denotes a pipe.</a:t>
            </a:r>
          </a:p>
          <a:p>
            <a:pPr>
              <a:buFont typeface="Arial" panose="020B0604020202020204" pitchFamily="34" charset="0"/>
              <a:buChar char="•"/>
            </a:pPr>
            <a:r>
              <a:rPr lang="en-ZA" dirty="0"/>
              <a:t>The </a:t>
            </a:r>
            <a:r>
              <a:rPr lang="en-ZA" b="1" dirty="0"/>
              <a:t>Redirect</a:t>
            </a:r>
            <a:r>
              <a:rPr lang="en-ZA" dirty="0"/>
              <a:t> command lets you write the output of a command to a file instead of on the command line</a:t>
            </a:r>
          </a:p>
          <a:p>
            <a:pPr lvl="1">
              <a:buFont typeface="Arial" panose="020B0604020202020204" pitchFamily="34" charset="0"/>
              <a:buChar char="•"/>
            </a:pPr>
            <a:r>
              <a:rPr lang="en-ZA" dirty="0"/>
              <a:t>The symbol ‘&gt;’ denotes a redirect</a:t>
            </a:r>
          </a:p>
          <a:p>
            <a:pPr lvl="1">
              <a:buFont typeface="Arial" panose="020B0604020202020204" pitchFamily="34" charset="0"/>
              <a:buChar char="•"/>
            </a:pPr>
            <a:r>
              <a:rPr lang="en-ZA" dirty="0" err="1"/>
              <a:t>Eg</a:t>
            </a:r>
            <a:r>
              <a:rPr lang="en-ZA" dirty="0"/>
              <a:t>: grep “gene” file1.txt &gt; file2.txt</a:t>
            </a:r>
          </a:p>
          <a:p>
            <a:pPr lvl="1">
              <a:buFont typeface="Arial" panose="020B0604020202020204" pitchFamily="34" charset="0"/>
              <a:buChar char="•"/>
            </a:pPr>
            <a:r>
              <a:rPr lang="en-ZA" dirty="0"/>
              <a:t>This will search for the  number of pattern “gene” and create a file containing this pattern</a:t>
            </a:r>
          </a:p>
          <a:p>
            <a:pPr lvl="1">
              <a:buFont typeface="Arial" panose="020B0604020202020204" pitchFamily="34" charset="0"/>
              <a:buChar char="•"/>
            </a:pPr>
            <a:r>
              <a:rPr lang="en-ZA" dirty="0"/>
              <a:t>Using ‘&gt;&gt;’ helps you to append your output to </a:t>
            </a:r>
          </a:p>
          <a:p>
            <a:pPr>
              <a:buFont typeface="Arial" panose="020B0604020202020204" pitchFamily="34" charset="0"/>
              <a:buChar char="•"/>
            </a:pPr>
            <a:endParaRPr lang="en-ZA" dirty="0"/>
          </a:p>
          <a:p>
            <a:endParaRPr lang="en-ZA" dirty="0"/>
          </a:p>
        </p:txBody>
      </p:sp>
      <p:pic>
        <p:nvPicPr>
          <p:cNvPr id="1026" name="Picture 2" descr="Image result for pipe command">
            <a:extLst>
              <a:ext uri="{FF2B5EF4-FFF2-40B4-BE49-F238E27FC236}">
                <a16:creationId xmlns:a16="http://schemas.microsoft.com/office/drawing/2014/main" id="{A4BF779F-2313-4F58-87A9-DF6110CE3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023" y="1877158"/>
            <a:ext cx="4693334" cy="399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11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159D-13A9-44E8-AE4E-5260C4EA77F5}"/>
              </a:ext>
            </a:extLst>
          </p:cNvPr>
          <p:cNvSpPr>
            <a:spLocks noGrp="1"/>
          </p:cNvSpPr>
          <p:nvPr>
            <p:ph type="title"/>
          </p:nvPr>
        </p:nvSpPr>
        <p:spPr>
          <a:xfrm>
            <a:off x="1097280" y="272535"/>
            <a:ext cx="10058400" cy="1450757"/>
          </a:xfrm>
        </p:spPr>
        <p:txBody>
          <a:bodyPr/>
          <a:lstStyle/>
          <a:p>
            <a:r>
              <a:rPr lang="en-ZA" dirty="0"/>
              <a:t>Pipe &amp; Redirect</a:t>
            </a:r>
          </a:p>
        </p:txBody>
      </p:sp>
      <p:sp>
        <p:nvSpPr>
          <p:cNvPr id="3" name="Content Placeholder 2">
            <a:extLst>
              <a:ext uri="{FF2B5EF4-FFF2-40B4-BE49-F238E27FC236}">
                <a16:creationId xmlns:a16="http://schemas.microsoft.com/office/drawing/2014/main" id="{D6AA789F-7135-4E59-8340-2B901F8A2276}"/>
              </a:ext>
            </a:extLst>
          </p:cNvPr>
          <p:cNvSpPr>
            <a:spLocks noGrp="1"/>
          </p:cNvSpPr>
          <p:nvPr>
            <p:ph idx="1"/>
          </p:nvPr>
        </p:nvSpPr>
        <p:spPr>
          <a:xfrm>
            <a:off x="1097279" y="1845734"/>
            <a:ext cx="9789023" cy="4023360"/>
          </a:xfrm>
        </p:spPr>
        <p:txBody>
          <a:bodyPr>
            <a:normAutofit/>
          </a:bodyPr>
          <a:lstStyle/>
          <a:p>
            <a:pPr marL="0" indent="0">
              <a:buNone/>
            </a:pPr>
            <a:r>
              <a:rPr lang="en-ZA" sz="2800" dirty="0"/>
              <a:t>Let’s try!</a:t>
            </a:r>
          </a:p>
          <a:p>
            <a:pPr marL="0" indent="0">
              <a:buNone/>
            </a:pPr>
            <a:r>
              <a:rPr lang="en-US" sz="2800" dirty="0"/>
              <a:t>Go to your terminal. </a:t>
            </a:r>
            <a:r>
              <a:rPr lang="en-ZA" sz="2800" dirty="0"/>
              <a:t>Navigate to </a:t>
            </a:r>
            <a:r>
              <a:rPr lang="en-ZA" sz="2800" dirty="0" err="1"/>
              <a:t>Sample_Files</a:t>
            </a:r>
            <a:r>
              <a:rPr lang="en-ZA" sz="2800" dirty="0"/>
              <a:t> directory.</a:t>
            </a:r>
          </a:p>
          <a:p>
            <a:pPr>
              <a:buFont typeface="Arial" panose="020B0604020202020204" pitchFamily="34" charset="0"/>
              <a:buChar char="•"/>
            </a:pPr>
            <a:r>
              <a:rPr lang="en-ZA" sz="2800" dirty="0"/>
              <a:t>Count the number of words or lines from some files but direct the output to a specified output file</a:t>
            </a:r>
          </a:p>
          <a:p>
            <a:pPr>
              <a:buFont typeface="Arial" panose="020B0604020202020204" pitchFamily="34" charset="0"/>
              <a:buChar char="•"/>
            </a:pPr>
            <a:r>
              <a:rPr lang="en-ZA" sz="2800" dirty="0"/>
              <a:t>Display the contents of a file and count the number of words displayed in one command</a:t>
            </a:r>
          </a:p>
          <a:p>
            <a:pPr marL="0" indent="0">
              <a:buNone/>
            </a:pPr>
            <a:endParaRPr lang="en-ZA" sz="2800" dirty="0"/>
          </a:p>
          <a:p>
            <a:pPr marL="0" indent="0">
              <a:buNone/>
            </a:pPr>
            <a:endParaRPr lang="en-ZA" sz="2800" dirty="0"/>
          </a:p>
          <a:p>
            <a:pPr>
              <a:buFont typeface="Arial" panose="020B0604020202020204" pitchFamily="34" charset="0"/>
              <a:buChar char="•"/>
            </a:pPr>
            <a:endParaRPr lang="en-ZA" dirty="0"/>
          </a:p>
        </p:txBody>
      </p:sp>
    </p:spTree>
    <p:extLst>
      <p:ext uri="{BB962C8B-B14F-4D97-AF65-F5344CB8AC3E}">
        <p14:creationId xmlns:p14="http://schemas.microsoft.com/office/powerpoint/2010/main" val="388811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Wildcards in Linux</a:t>
            </a:r>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lstStyle/>
          <a:p>
            <a:r>
              <a:rPr lang="en-US" dirty="0"/>
              <a:t>Wildcards are symbols or special characters that represent other characters.</a:t>
            </a:r>
          </a:p>
          <a:p>
            <a:r>
              <a:rPr lang="en-US" dirty="0"/>
              <a:t>They can be used with any command such as ls or rm to list or remove files matching a given criteria, without having to manually list all the files.</a:t>
            </a:r>
          </a:p>
          <a:p>
            <a:endParaRPr lang="en-US" dirty="0"/>
          </a:p>
          <a:p>
            <a:r>
              <a:rPr lang="en-US" b="1" dirty="0"/>
              <a:t>*</a:t>
            </a:r>
            <a:r>
              <a:rPr lang="en-US" dirty="0"/>
              <a:t> - matches one or more occurrences of any character</a:t>
            </a:r>
          </a:p>
          <a:p>
            <a:r>
              <a:rPr lang="en-US" b="1" dirty="0"/>
              <a:t>?</a:t>
            </a:r>
            <a:r>
              <a:rPr lang="en-US" dirty="0"/>
              <a:t> - matches a single occurrence of any character</a:t>
            </a:r>
          </a:p>
          <a:p>
            <a:r>
              <a:rPr lang="en-US" b="1" dirty="0"/>
              <a:t>[ ]</a:t>
            </a:r>
            <a:r>
              <a:rPr lang="en-US" dirty="0"/>
              <a:t> - matches any occurrence of character enclosed in the square brackets</a:t>
            </a:r>
            <a:endParaRPr lang="en-US" b="1" dirty="0"/>
          </a:p>
          <a:p>
            <a:endParaRPr lang="en-US" b="1" dirty="0"/>
          </a:p>
        </p:txBody>
      </p:sp>
    </p:spTree>
    <p:extLst>
      <p:ext uri="{BB962C8B-B14F-4D97-AF65-F5344CB8AC3E}">
        <p14:creationId xmlns:p14="http://schemas.microsoft.com/office/powerpoint/2010/main" val="106787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Wildcards in Linux</a:t>
            </a:r>
          </a:p>
        </p:txBody>
      </p:sp>
      <p:pic>
        <p:nvPicPr>
          <p:cNvPr id="7" name="Picture 6">
            <a:extLst>
              <a:ext uri="{FF2B5EF4-FFF2-40B4-BE49-F238E27FC236}">
                <a16:creationId xmlns:a16="http://schemas.microsoft.com/office/drawing/2014/main" id="{7F781458-1068-2C4F-BFCE-44AB3C9EF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2009775"/>
            <a:ext cx="10680700" cy="1066800"/>
          </a:xfrm>
          <a:prstGeom prst="rect">
            <a:avLst/>
          </a:prstGeom>
        </p:spPr>
      </p:pic>
      <p:sp>
        <p:nvSpPr>
          <p:cNvPr id="8" name="TextBox 7">
            <a:extLst>
              <a:ext uri="{FF2B5EF4-FFF2-40B4-BE49-F238E27FC236}">
                <a16:creationId xmlns:a16="http://schemas.microsoft.com/office/drawing/2014/main" id="{3CBDA1C5-5918-1045-91BC-38AB553D930E}"/>
              </a:ext>
            </a:extLst>
          </p:cNvPr>
          <p:cNvSpPr txBox="1"/>
          <p:nvPr/>
        </p:nvSpPr>
        <p:spPr>
          <a:xfrm>
            <a:off x="2328516" y="3671888"/>
            <a:ext cx="1251818" cy="1754326"/>
          </a:xfrm>
          <a:prstGeom prst="rect">
            <a:avLst/>
          </a:prstGeom>
          <a:noFill/>
        </p:spPr>
        <p:txBody>
          <a:bodyPr wrap="none" rtlCol="0">
            <a:spAutoFit/>
          </a:bodyPr>
          <a:lstStyle/>
          <a:p>
            <a:r>
              <a:rPr lang="en-US" b="1" dirty="0"/>
              <a:t>ls l*</a:t>
            </a:r>
          </a:p>
          <a:p>
            <a:endParaRPr lang="en-US" b="1" dirty="0"/>
          </a:p>
          <a:p>
            <a:r>
              <a:rPr lang="en-US" dirty="0" err="1"/>
              <a:t>listopen.sh</a:t>
            </a:r>
            <a:endParaRPr lang="en-US" dirty="0"/>
          </a:p>
          <a:p>
            <a:r>
              <a:rPr lang="en-US" dirty="0" err="1"/>
              <a:t>list.sh</a:t>
            </a:r>
            <a:endParaRPr lang="en-US" dirty="0"/>
          </a:p>
          <a:p>
            <a:r>
              <a:rPr lang="en-US" dirty="0" err="1"/>
              <a:t>lost.sh</a:t>
            </a:r>
            <a:endParaRPr lang="en-US" dirty="0"/>
          </a:p>
          <a:p>
            <a:r>
              <a:rPr lang="en-US" dirty="0" err="1"/>
              <a:t>lspace.sh</a:t>
            </a:r>
            <a:endParaRPr lang="en-US" dirty="0"/>
          </a:p>
        </p:txBody>
      </p:sp>
      <p:sp>
        <p:nvSpPr>
          <p:cNvPr id="9" name="TextBox 8">
            <a:extLst>
              <a:ext uri="{FF2B5EF4-FFF2-40B4-BE49-F238E27FC236}">
                <a16:creationId xmlns:a16="http://schemas.microsoft.com/office/drawing/2014/main" id="{9508469F-78CB-F746-B3F6-20D71E0254D8}"/>
              </a:ext>
            </a:extLst>
          </p:cNvPr>
          <p:cNvSpPr txBox="1"/>
          <p:nvPr/>
        </p:nvSpPr>
        <p:spPr>
          <a:xfrm>
            <a:off x="5308600" y="3671888"/>
            <a:ext cx="1077731" cy="1477328"/>
          </a:xfrm>
          <a:prstGeom prst="rect">
            <a:avLst/>
          </a:prstGeom>
          <a:noFill/>
        </p:spPr>
        <p:txBody>
          <a:bodyPr wrap="none" rtlCol="0">
            <a:spAutoFit/>
          </a:bodyPr>
          <a:lstStyle/>
          <a:p>
            <a:r>
              <a:rPr lang="en-US" b="1" dirty="0"/>
              <a:t>ls </a:t>
            </a:r>
            <a:r>
              <a:rPr lang="en-US" b="1" dirty="0" err="1"/>
              <a:t>l?st.sh</a:t>
            </a:r>
            <a:endParaRPr lang="en-US" b="1" dirty="0"/>
          </a:p>
          <a:p>
            <a:endParaRPr lang="en-US" dirty="0"/>
          </a:p>
          <a:p>
            <a:r>
              <a:rPr lang="en-US" dirty="0" err="1"/>
              <a:t>list.sh</a:t>
            </a:r>
            <a:endParaRPr lang="en-US" dirty="0"/>
          </a:p>
          <a:p>
            <a:r>
              <a:rPr lang="en-US" dirty="0" err="1"/>
              <a:t>lost.sh</a:t>
            </a:r>
            <a:endParaRPr lang="en-US" dirty="0"/>
          </a:p>
          <a:p>
            <a:endParaRPr lang="en-US" dirty="0"/>
          </a:p>
        </p:txBody>
      </p:sp>
      <p:sp>
        <p:nvSpPr>
          <p:cNvPr id="10" name="TextBox 9">
            <a:extLst>
              <a:ext uri="{FF2B5EF4-FFF2-40B4-BE49-F238E27FC236}">
                <a16:creationId xmlns:a16="http://schemas.microsoft.com/office/drawing/2014/main" id="{E17A1E82-8C2D-8845-A1AE-AAB2A53EC719}"/>
              </a:ext>
            </a:extLst>
          </p:cNvPr>
          <p:cNvSpPr txBox="1"/>
          <p:nvPr/>
        </p:nvSpPr>
        <p:spPr>
          <a:xfrm>
            <a:off x="8114597" y="3671888"/>
            <a:ext cx="1730154" cy="1477328"/>
          </a:xfrm>
          <a:prstGeom prst="rect">
            <a:avLst/>
          </a:prstGeom>
          <a:noFill/>
        </p:spPr>
        <p:txBody>
          <a:bodyPr wrap="none" rtlCol="0">
            <a:spAutoFit/>
          </a:bodyPr>
          <a:lstStyle/>
          <a:p>
            <a:r>
              <a:rPr lang="en-US" b="1" dirty="0"/>
              <a:t>ls l[</a:t>
            </a:r>
            <a:r>
              <a:rPr lang="en-US" b="1" dirty="0" err="1"/>
              <a:t>aeiou</a:t>
            </a:r>
            <a:r>
              <a:rPr lang="en-US" b="1" dirty="0"/>
              <a:t>]</a:t>
            </a:r>
            <a:r>
              <a:rPr lang="en-US" b="1" dirty="0" err="1"/>
              <a:t>st.sh</a:t>
            </a:r>
            <a:endParaRPr lang="en-US" b="1" dirty="0"/>
          </a:p>
          <a:p>
            <a:endParaRPr lang="en-US" dirty="0"/>
          </a:p>
          <a:p>
            <a:r>
              <a:rPr lang="en-US" dirty="0" err="1"/>
              <a:t>list.sh</a:t>
            </a:r>
            <a:endParaRPr lang="en-US" dirty="0"/>
          </a:p>
          <a:p>
            <a:r>
              <a:rPr lang="en-US" dirty="0" err="1"/>
              <a:t>lost.sh</a:t>
            </a:r>
            <a:endParaRPr lang="en-US" dirty="0"/>
          </a:p>
          <a:p>
            <a:endParaRPr lang="en-US" dirty="0"/>
          </a:p>
        </p:txBody>
      </p:sp>
    </p:spTree>
    <p:extLst>
      <p:ext uri="{BB962C8B-B14F-4D97-AF65-F5344CB8AC3E}">
        <p14:creationId xmlns:p14="http://schemas.microsoft.com/office/powerpoint/2010/main" val="1559545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Wildcards in Linux</a:t>
            </a:r>
          </a:p>
        </p:txBody>
      </p:sp>
      <p:pic>
        <p:nvPicPr>
          <p:cNvPr id="7" name="Picture 6">
            <a:extLst>
              <a:ext uri="{FF2B5EF4-FFF2-40B4-BE49-F238E27FC236}">
                <a16:creationId xmlns:a16="http://schemas.microsoft.com/office/drawing/2014/main" id="{7F781458-1068-2C4F-BFCE-44AB3C9EF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2009775"/>
            <a:ext cx="10680700" cy="1066800"/>
          </a:xfrm>
          <a:prstGeom prst="rect">
            <a:avLst/>
          </a:prstGeom>
        </p:spPr>
      </p:pic>
      <p:sp>
        <p:nvSpPr>
          <p:cNvPr id="8" name="TextBox 7">
            <a:extLst>
              <a:ext uri="{FF2B5EF4-FFF2-40B4-BE49-F238E27FC236}">
                <a16:creationId xmlns:a16="http://schemas.microsoft.com/office/drawing/2014/main" id="{3CBDA1C5-5918-1045-91BC-38AB553D930E}"/>
              </a:ext>
            </a:extLst>
          </p:cNvPr>
          <p:cNvSpPr txBox="1"/>
          <p:nvPr/>
        </p:nvSpPr>
        <p:spPr>
          <a:xfrm>
            <a:off x="2328516" y="3671888"/>
            <a:ext cx="1251818" cy="1477328"/>
          </a:xfrm>
          <a:prstGeom prst="rect">
            <a:avLst/>
          </a:prstGeom>
          <a:noFill/>
        </p:spPr>
        <p:txBody>
          <a:bodyPr wrap="none" rtlCol="0">
            <a:spAutoFit/>
          </a:bodyPr>
          <a:lstStyle/>
          <a:p>
            <a:r>
              <a:rPr lang="en-US" b="1" dirty="0"/>
              <a:t>ls ??</a:t>
            </a:r>
            <a:r>
              <a:rPr lang="en-US" b="1" dirty="0" err="1"/>
              <a:t>st</a:t>
            </a:r>
            <a:r>
              <a:rPr lang="en-US" b="1" dirty="0"/>
              <a:t>*</a:t>
            </a:r>
          </a:p>
          <a:p>
            <a:endParaRPr lang="en-US" b="1" dirty="0"/>
          </a:p>
          <a:p>
            <a:r>
              <a:rPr lang="en-US" dirty="0" err="1"/>
              <a:t>listopen.sh</a:t>
            </a:r>
            <a:endParaRPr lang="en-US" dirty="0"/>
          </a:p>
          <a:p>
            <a:r>
              <a:rPr lang="en-US" dirty="0" err="1"/>
              <a:t>list.sh</a:t>
            </a:r>
            <a:endParaRPr lang="en-US" dirty="0"/>
          </a:p>
          <a:p>
            <a:r>
              <a:rPr lang="en-US" dirty="0" err="1"/>
              <a:t>lost.sh</a:t>
            </a:r>
            <a:endParaRPr lang="en-US" dirty="0"/>
          </a:p>
        </p:txBody>
      </p:sp>
      <p:sp>
        <p:nvSpPr>
          <p:cNvPr id="9" name="TextBox 8">
            <a:extLst>
              <a:ext uri="{FF2B5EF4-FFF2-40B4-BE49-F238E27FC236}">
                <a16:creationId xmlns:a16="http://schemas.microsoft.com/office/drawing/2014/main" id="{9508469F-78CB-F746-B3F6-20D71E0254D8}"/>
              </a:ext>
            </a:extLst>
          </p:cNvPr>
          <p:cNvSpPr txBox="1"/>
          <p:nvPr/>
        </p:nvSpPr>
        <p:spPr>
          <a:xfrm>
            <a:off x="5308600" y="3671888"/>
            <a:ext cx="1781000" cy="2308324"/>
          </a:xfrm>
          <a:prstGeom prst="rect">
            <a:avLst/>
          </a:prstGeom>
          <a:noFill/>
        </p:spPr>
        <p:txBody>
          <a:bodyPr wrap="none" rtlCol="0">
            <a:spAutoFit/>
          </a:bodyPr>
          <a:lstStyle/>
          <a:p>
            <a:r>
              <a:rPr lang="en-US" b="1" dirty="0"/>
              <a:t>ls [</a:t>
            </a:r>
            <a:r>
              <a:rPr lang="en-US" b="1" dirty="0" err="1"/>
              <a:t>clst</a:t>
            </a:r>
            <a:r>
              <a:rPr lang="en-US" b="1" dirty="0"/>
              <a:t>]*</a:t>
            </a:r>
          </a:p>
          <a:p>
            <a:endParaRPr lang="en-US" dirty="0"/>
          </a:p>
          <a:p>
            <a:r>
              <a:rPr lang="en-US" dirty="0" err="1"/>
              <a:t>createbackup.sh</a:t>
            </a:r>
            <a:endParaRPr lang="en-US" dirty="0"/>
          </a:p>
          <a:p>
            <a:r>
              <a:rPr lang="en-US" dirty="0" err="1"/>
              <a:t>listopen.sh</a:t>
            </a:r>
            <a:endParaRPr lang="en-US" dirty="0"/>
          </a:p>
          <a:p>
            <a:r>
              <a:rPr lang="en-US" dirty="0" err="1"/>
              <a:t>list.sh</a:t>
            </a:r>
            <a:endParaRPr lang="en-US" dirty="0"/>
          </a:p>
          <a:p>
            <a:r>
              <a:rPr lang="en-US" dirty="0" err="1"/>
              <a:t>lost.sh</a:t>
            </a:r>
            <a:endParaRPr lang="en-US" dirty="0"/>
          </a:p>
          <a:p>
            <a:r>
              <a:rPr lang="en-US" dirty="0" err="1"/>
              <a:t>lspace.sh</a:t>
            </a:r>
            <a:endParaRPr lang="en-US" dirty="0"/>
          </a:p>
          <a:p>
            <a:endParaRPr lang="en-US" dirty="0"/>
          </a:p>
        </p:txBody>
      </p:sp>
      <p:sp>
        <p:nvSpPr>
          <p:cNvPr id="10" name="TextBox 9">
            <a:extLst>
              <a:ext uri="{FF2B5EF4-FFF2-40B4-BE49-F238E27FC236}">
                <a16:creationId xmlns:a16="http://schemas.microsoft.com/office/drawing/2014/main" id="{E17A1E82-8C2D-8845-A1AE-AAB2A53EC719}"/>
              </a:ext>
            </a:extLst>
          </p:cNvPr>
          <p:cNvSpPr txBox="1"/>
          <p:nvPr/>
        </p:nvSpPr>
        <p:spPr>
          <a:xfrm>
            <a:off x="8114597" y="3671888"/>
            <a:ext cx="1328569" cy="1477328"/>
          </a:xfrm>
          <a:prstGeom prst="rect">
            <a:avLst/>
          </a:prstGeom>
          <a:noFill/>
        </p:spPr>
        <p:txBody>
          <a:bodyPr wrap="none" rtlCol="0">
            <a:spAutoFit/>
          </a:bodyPr>
          <a:lstStyle/>
          <a:p>
            <a:r>
              <a:rPr lang="en-US" b="1" dirty="0"/>
              <a:t>ls *op*</a:t>
            </a:r>
          </a:p>
          <a:p>
            <a:endParaRPr lang="en-US" dirty="0"/>
          </a:p>
          <a:p>
            <a:r>
              <a:rPr lang="en-US" dirty="0" err="1"/>
              <a:t>listopen.sh</a:t>
            </a:r>
            <a:endParaRPr lang="en-US" dirty="0"/>
          </a:p>
          <a:p>
            <a:r>
              <a:rPr lang="en-US" dirty="0" err="1"/>
              <a:t>topprocs.sh</a:t>
            </a:r>
            <a:endParaRPr lang="en-US" dirty="0"/>
          </a:p>
          <a:p>
            <a:endParaRPr lang="en-US" dirty="0"/>
          </a:p>
        </p:txBody>
      </p:sp>
    </p:spTree>
    <p:extLst>
      <p:ext uri="{BB962C8B-B14F-4D97-AF65-F5344CB8AC3E}">
        <p14:creationId xmlns:p14="http://schemas.microsoft.com/office/powerpoint/2010/main" val="1587897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Wildcards in Linux</a:t>
            </a:r>
          </a:p>
        </p:txBody>
      </p:sp>
      <p:sp>
        <p:nvSpPr>
          <p:cNvPr id="3" name="TextBox 2">
            <a:extLst>
              <a:ext uri="{FF2B5EF4-FFF2-40B4-BE49-F238E27FC236}">
                <a16:creationId xmlns:a16="http://schemas.microsoft.com/office/drawing/2014/main" id="{1A50F0AA-E095-7342-B7EB-D1ABD3B05801}"/>
              </a:ext>
            </a:extLst>
          </p:cNvPr>
          <p:cNvSpPr txBox="1"/>
          <p:nvPr/>
        </p:nvSpPr>
        <p:spPr>
          <a:xfrm>
            <a:off x="1471613" y="1928813"/>
            <a:ext cx="8876404" cy="2677656"/>
          </a:xfrm>
          <a:prstGeom prst="rect">
            <a:avLst/>
          </a:prstGeom>
          <a:noFill/>
        </p:spPr>
        <p:txBody>
          <a:bodyPr wrap="none" rtlCol="0">
            <a:spAutoFit/>
          </a:bodyPr>
          <a:lstStyle/>
          <a:p>
            <a:r>
              <a:rPr lang="en-US" sz="2400" dirty="0"/>
              <a:t>Let’s try!</a:t>
            </a:r>
          </a:p>
          <a:p>
            <a:endParaRPr lang="en-US" sz="2400" dirty="0"/>
          </a:p>
          <a:p>
            <a:r>
              <a:rPr lang="en-US" sz="2400" dirty="0"/>
              <a:t>Go to your terminal. </a:t>
            </a:r>
            <a:r>
              <a:rPr lang="en-ZA" sz="2400" dirty="0"/>
              <a:t>Navigate to </a:t>
            </a:r>
            <a:r>
              <a:rPr lang="en-ZA" sz="2400" dirty="0" err="1"/>
              <a:t>Sample_Files</a:t>
            </a:r>
            <a:r>
              <a:rPr lang="en-ZA" sz="2400" dirty="0"/>
              <a:t> directory</a:t>
            </a:r>
            <a:endParaRPr lang="en-US" sz="2400" dirty="0"/>
          </a:p>
          <a:p>
            <a:endParaRPr lang="en-US" sz="2400" dirty="0"/>
          </a:p>
          <a:p>
            <a:pPr marL="285750" indent="-285750">
              <a:buFont typeface="Arial" panose="020B0604020202020204" pitchFamily="34" charset="0"/>
              <a:buChar char="•"/>
            </a:pPr>
            <a:r>
              <a:rPr lang="en-US" sz="2400" dirty="0"/>
              <a:t>List all files that contain the word ‘file’ in their name</a:t>
            </a:r>
          </a:p>
          <a:p>
            <a:pPr marL="285750" indent="-285750">
              <a:buFont typeface="Arial" panose="020B0604020202020204" pitchFamily="34" charset="0"/>
              <a:buChar char="•"/>
            </a:pPr>
            <a:r>
              <a:rPr lang="en-US" sz="2400" dirty="0"/>
              <a:t>Remove all files that contain the ‘.zip’ extension</a:t>
            </a:r>
          </a:p>
          <a:p>
            <a:pPr marL="285750" indent="-285750">
              <a:buFont typeface="Arial" panose="020B0604020202020204" pitchFamily="34" charset="0"/>
              <a:buChar char="•"/>
            </a:pPr>
            <a:r>
              <a:rPr lang="en-US" sz="2400" dirty="0"/>
              <a:t>Copy all executable files (that end in ‘.</a:t>
            </a:r>
            <a:r>
              <a:rPr lang="en-US" sz="2400" dirty="0" err="1"/>
              <a:t>sh</a:t>
            </a:r>
            <a:r>
              <a:rPr lang="en-US" sz="2400" dirty="0"/>
              <a:t>’) to a different directory</a:t>
            </a:r>
          </a:p>
        </p:txBody>
      </p:sp>
    </p:spTree>
    <p:extLst>
      <p:ext uri="{BB962C8B-B14F-4D97-AF65-F5344CB8AC3E}">
        <p14:creationId xmlns:p14="http://schemas.microsoft.com/office/powerpoint/2010/main" val="3131191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03D2-29C4-4779-8E90-A67E7CA4B2A3}"/>
              </a:ext>
            </a:extLst>
          </p:cNvPr>
          <p:cNvSpPr>
            <a:spLocks noGrp="1"/>
          </p:cNvSpPr>
          <p:nvPr>
            <p:ph type="title"/>
          </p:nvPr>
        </p:nvSpPr>
        <p:spPr/>
        <p:txBody>
          <a:bodyPr/>
          <a:lstStyle/>
          <a:p>
            <a:r>
              <a:rPr lang="en-US" dirty="0"/>
              <a:t>Windows 10 Installation (after downloading Ubuntu App)</a:t>
            </a:r>
          </a:p>
        </p:txBody>
      </p:sp>
      <p:sp>
        <p:nvSpPr>
          <p:cNvPr id="3" name="Content Placeholder 2">
            <a:extLst>
              <a:ext uri="{FF2B5EF4-FFF2-40B4-BE49-F238E27FC236}">
                <a16:creationId xmlns:a16="http://schemas.microsoft.com/office/drawing/2014/main" id="{A072AB29-62F6-4674-8588-5FADEE6F991A}"/>
              </a:ext>
            </a:extLst>
          </p:cNvPr>
          <p:cNvSpPr>
            <a:spLocks noGrp="1"/>
          </p:cNvSpPr>
          <p:nvPr>
            <p:ph idx="1"/>
          </p:nvPr>
        </p:nvSpPr>
        <p:spPr/>
        <p:txBody>
          <a:bodyPr/>
          <a:lstStyle/>
          <a:p>
            <a:r>
              <a:rPr lang="en-US" dirty="0"/>
              <a:t>1. Open </a:t>
            </a:r>
            <a:r>
              <a:rPr lang="en-US" dirty="0" err="1"/>
              <a:t>Powershell</a:t>
            </a:r>
            <a:endParaRPr lang="en-US" dirty="0"/>
          </a:p>
          <a:p>
            <a:r>
              <a:rPr lang="en-US" dirty="0"/>
              <a:t>2. Type in the command below:</a:t>
            </a:r>
          </a:p>
          <a:p>
            <a:r>
              <a:rPr lang="en-ZA" sz="1800" b="0" i="0" dirty="0" err="1">
                <a:solidFill>
                  <a:srgbClr val="161616"/>
                </a:solidFill>
                <a:effectLst/>
                <a:latin typeface="SFMono-Regular"/>
              </a:rPr>
              <a:t>wsl</a:t>
            </a:r>
            <a:r>
              <a:rPr lang="en-ZA" sz="1800" b="0" i="0" dirty="0">
                <a:solidFill>
                  <a:srgbClr val="006881"/>
                </a:solidFill>
                <a:effectLst/>
                <a:latin typeface="SFMono-Regular"/>
              </a:rPr>
              <a:t> --install</a:t>
            </a:r>
            <a:endParaRPr lang="en-US" sz="2400" dirty="0">
              <a:solidFill>
                <a:srgbClr val="FF0000"/>
              </a:solidFill>
            </a:endParaRPr>
          </a:p>
        </p:txBody>
      </p:sp>
    </p:spTree>
    <p:extLst>
      <p:ext uri="{BB962C8B-B14F-4D97-AF65-F5344CB8AC3E}">
        <p14:creationId xmlns:p14="http://schemas.microsoft.com/office/powerpoint/2010/main" val="187775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Regular expressions</a:t>
            </a:r>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lstStyle/>
          <a:p>
            <a:r>
              <a:rPr lang="en-US" dirty="0"/>
              <a:t>Regular expressions are a powerful means for pattern matching and string parsing that can be applied in so many instances. Regular expression allow us to:</a:t>
            </a:r>
          </a:p>
          <a:p>
            <a:pPr>
              <a:buFont typeface="Arial" panose="020B0604020202020204" pitchFamily="34" charset="0"/>
              <a:buChar char="•"/>
            </a:pPr>
            <a:r>
              <a:rPr lang="en-US" dirty="0"/>
              <a:t>Validate text input</a:t>
            </a:r>
          </a:p>
          <a:p>
            <a:pPr>
              <a:buFont typeface="Arial" panose="020B0604020202020204" pitchFamily="34" charset="0"/>
              <a:buChar char="•"/>
            </a:pPr>
            <a:r>
              <a:rPr lang="en-US" dirty="0"/>
              <a:t>Search (and replace) text within a file</a:t>
            </a:r>
          </a:p>
          <a:p>
            <a:pPr>
              <a:buFont typeface="Arial" panose="020B0604020202020204" pitchFamily="34" charset="0"/>
              <a:buChar char="•"/>
            </a:pPr>
            <a:r>
              <a:rPr lang="en-US" dirty="0"/>
              <a:t>Batch rename files</a:t>
            </a:r>
          </a:p>
          <a:p>
            <a:pPr>
              <a:buFont typeface="Arial" panose="020B0604020202020204" pitchFamily="34" charset="0"/>
              <a:buChar char="•"/>
            </a:pPr>
            <a:r>
              <a:rPr lang="en-US" dirty="0"/>
              <a:t>Undertake incredibly powerful searches for files</a:t>
            </a:r>
          </a:p>
          <a:p>
            <a:pPr>
              <a:buFont typeface="Arial" panose="020B0604020202020204" pitchFamily="34" charset="0"/>
              <a:buChar char="•"/>
            </a:pPr>
            <a:r>
              <a:rPr lang="en-US" dirty="0"/>
              <a:t>Interact with servers like Apache</a:t>
            </a:r>
          </a:p>
          <a:p>
            <a:pPr>
              <a:buFont typeface="Arial" panose="020B0604020202020204" pitchFamily="34" charset="0"/>
              <a:buChar char="•"/>
            </a:pPr>
            <a:r>
              <a:rPr lang="en-US" dirty="0"/>
              <a:t>Test for patterns within strings</a:t>
            </a:r>
          </a:p>
          <a:p>
            <a:endParaRPr lang="en-US" dirty="0"/>
          </a:p>
        </p:txBody>
      </p:sp>
      <p:sp>
        <p:nvSpPr>
          <p:cNvPr id="4" name="TextBox 3">
            <a:extLst>
              <a:ext uri="{FF2B5EF4-FFF2-40B4-BE49-F238E27FC236}">
                <a16:creationId xmlns:a16="http://schemas.microsoft.com/office/drawing/2014/main" id="{4F9B8974-B304-6C40-8E7E-6E562DF2D2E9}"/>
              </a:ext>
            </a:extLst>
          </p:cNvPr>
          <p:cNvSpPr txBox="1"/>
          <p:nvPr/>
        </p:nvSpPr>
        <p:spPr>
          <a:xfrm>
            <a:off x="1097280" y="5284319"/>
            <a:ext cx="5260992" cy="584775"/>
          </a:xfrm>
          <a:prstGeom prst="rect">
            <a:avLst/>
          </a:prstGeom>
          <a:noFill/>
        </p:spPr>
        <p:txBody>
          <a:bodyPr wrap="none" rtlCol="0">
            <a:spAutoFit/>
          </a:bodyPr>
          <a:lstStyle/>
          <a:p>
            <a:r>
              <a:rPr lang="en-US" sz="3200" dirty="0"/>
              <a:t>But, can be confusing at first!</a:t>
            </a:r>
          </a:p>
        </p:txBody>
      </p:sp>
    </p:spTree>
    <p:extLst>
      <p:ext uri="{BB962C8B-B14F-4D97-AF65-F5344CB8AC3E}">
        <p14:creationId xmlns:p14="http://schemas.microsoft.com/office/powerpoint/2010/main" val="728574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6464609D-4734-284E-A441-A5D077B3E1A9}"/>
              </a:ext>
            </a:extLst>
          </p:cNvPr>
          <p:cNvSpPr txBox="1"/>
          <p:nvPr/>
        </p:nvSpPr>
        <p:spPr>
          <a:xfrm>
            <a:off x="1942888" y="1906727"/>
            <a:ext cx="1619674" cy="707886"/>
          </a:xfrm>
          <a:prstGeom prst="rect">
            <a:avLst/>
          </a:prstGeom>
          <a:noFill/>
        </p:spPr>
        <p:txBody>
          <a:bodyPr wrap="square" rtlCol="0">
            <a:spAutoFit/>
          </a:bodyPr>
          <a:lstStyle/>
          <a:p>
            <a:r>
              <a:rPr lang="en-US" sz="4000" b="1" dirty="0" err="1"/>
              <a:t>RegEx</a:t>
            </a:r>
            <a:endParaRPr lang="en-US" sz="4000" b="1" dirty="0"/>
          </a:p>
        </p:txBody>
      </p:sp>
      <p:cxnSp>
        <p:nvCxnSpPr>
          <p:cNvPr id="6" name="Straight Arrow Connector 5">
            <a:extLst>
              <a:ext uri="{FF2B5EF4-FFF2-40B4-BE49-F238E27FC236}">
                <a16:creationId xmlns:a16="http://schemas.microsoft.com/office/drawing/2014/main" id="{0D302034-8AED-7940-892E-F6AD11D2C78C}"/>
              </a:ext>
            </a:extLst>
          </p:cNvPr>
          <p:cNvCxnSpPr>
            <a:cxnSpLocks/>
          </p:cNvCxnSpPr>
          <p:nvPr/>
        </p:nvCxnSpPr>
        <p:spPr>
          <a:xfrm flipH="1">
            <a:off x="1300163" y="2628901"/>
            <a:ext cx="1319426" cy="728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35DD5BF-B4A2-EE4D-88B9-9234D1697F42}"/>
              </a:ext>
            </a:extLst>
          </p:cNvPr>
          <p:cNvCxnSpPr>
            <a:cxnSpLocks/>
          </p:cNvCxnSpPr>
          <p:nvPr/>
        </p:nvCxnSpPr>
        <p:spPr>
          <a:xfrm>
            <a:off x="2828713" y="2615654"/>
            <a:ext cx="1300375" cy="741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51D7F1A-3264-5444-BF25-FE20FF803CC7}"/>
              </a:ext>
            </a:extLst>
          </p:cNvPr>
          <p:cNvSpPr txBox="1"/>
          <p:nvPr/>
        </p:nvSpPr>
        <p:spPr>
          <a:xfrm>
            <a:off x="300038" y="3402351"/>
            <a:ext cx="2528675" cy="369332"/>
          </a:xfrm>
          <a:prstGeom prst="rect">
            <a:avLst/>
          </a:prstGeom>
          <a:noFill/>
        </p:spPr>
        <p:txBody>
          <a:bodyPr wrap="square" rtlCol="0">
            <a:spAutoFit/>
          </a:bodyPr>
          <a:lstStyle/>
          <a:p>
            <a:r>
              <a:rPr lang="en-US" b="1" dirty="0"/>
              <a:t>Literal characters</a:t>
            </a:r>
          </a:p>
        </p:txBody>
      </p:sp>
      <p:sp>
        <p:nvSpPr>
          <p:cNvPr id="17" name="TextBox 16">
            <a:extLst>
              <a:ext uri="{FF2B5EF4-FFF2-40B4-BE49-F238E27FC236}">
                <a16:creationId xmlns:a16="http://schemas.microsoft.com/office/drawing/2014/main" id="{8F9CD463-6BD1-594B-A49F-6D62D171709F}"/>
              </a:ext>
            </a:extLst>
          </p:cNvPr>
          <p:cNvSpPr txBox="1"/>
          <p:nvPr/>
        </p:nvSpPr>
        <p:spPr>
          <a:xfrm>
            <a:off x="3419689" y="3402351"/>
            <a:ext cx="2528675" cy="369332"/>
          </a:xfrm>
          <a:prstGeom prst="rect">
            <a:avLst/>
          </a:prstGeom>
          <a:noFill/>
        </p:spPr>
        <p:txBody>
          <a:bodyPr wrap="square" rtlCol="0">
            <a:spAutoFit/>
          </a:bodyPr>
          <a:lstStyle/>
          <a:p>
            <a:r>
              <a:rPr lang="en-US" b="1" dirty="0"/>
              <a:t>Metacharacters</a:t>
            </a:r>
          </a:p>
        </p:txBody>
      </p:sp>
      <p:sp>
        <p:nvSpPr>
          <p:cNvPr id="18" name="TextBox 17">
            <a:extLst>
              <a:ext uri="{FF2B5EF4-FFF2-40B4-BE49-F238E27FC236}">
                <a16:creationId xmlns:a16="http://schemas.microsoft.com/office/drawing/2014/main" id="{A36C3A9B-1BC3-6D47-A0D4-D4A5924893E2}"/>
              </a:ext>
            </a:extLst>
          </p:cNvPr>
          <p:cNvSpPr txBox="1"/>
          <p:nvPr/>
        </p:nvSpPr>
        <p:spPr>
          <a:xfrm>
            <a:off x="153957" y="3816550"/>
            <a:ext cx="2292411" cy="584775"/>
          </a:xfrm>
          <a:prstGeom prst="rect">
            <a:avLst/>
          </a:prstGeom>
          <a:noFill/>
        </p:spPr>
        <p:txBody>
          <a:bodyPr wrap="square" rtlCol="0">
            <a:spAutoFit/>
          </a:bodyPr>
          <a:lstStyle/>
          <a:p>
            <a:r>
              <a:rPr lang="en-US" sz="1600" dirty="0"/>
              <a:t>Standard characters like we know them</a:t>
            </a:r>
          </a:p>
        </p:txBody>
      </p:sp>
      <p:sp>
        <p:nvSpPr>
          <p:cNvPr id="19" name="TextBox 18">
            <a:extLst>
              <a:ext uri="{FF2B5EF4-FFF2-40B4-BE49-F238E27FC236}">
                <a16:creationId xmlns:a16="http://schemas.microsoft.com/office/drawing/2014/main" id="{64911B68-2EF7-3348-A1C7-34272C0F582F}"/>
              </a:ext>
            </a:extLst>
          </p:cNvPr>
          <p:cNvSpPr txBox="1"/>
          <p:nvPr/>
        </p:nvSpPr>
        <p:spPr>
          <a:xfrm>
            <a:off x="3154680" y="3771683"/>
            <a:ext cx="2292411" cy="830997"/>
          </a:xfrm>
          <a:prstGeom prst="rect">
            <a:avLst/>
          </a:prstGeom>
          <a:noFill/>
        </p:spPr>
        <p:txBody>
          <a:bodyPr wrap="square" rtlCol="0">
            <a:spAutoFit/>
          </a:bodyPr>
          <a:lstStyle/>
          <a:p>
            <a:r>
              <a:rPr lang="en-US" sz="1600" dirty="0"/>
              <a:t>Special characters that give regular expressions their power</a:t>
            </a:r>
          </a:p>
        </p:txBody>
      </p:sp>
      <p:pic>
        <p:nvPicPr>
          <p:cNvPr id="20" name="Picture 19">
            <a:extLst>
              <a:ext uri="{FF2B5EF4-FFF2-40B4-BE49-F238E27FC236}">
                <a16:creationId xmlns:a16="http://schemas.microsoft.com/office/drawing/2014/main" id="{48394647-D276-324C-8C87-1741CFCC8C60}"/>
              </a:ext>
            </a:extLst>
          </p:cNvPr>
          <p:cNvPicPr>
            <a:picLocks noChangeAspect="1"/>
          </p:cNvPicPr>
          <p:nvPr/>
        </p:nvPicPr>
        <p:blipFill rotWithShape="1">
          <a:blip r:embed="rId2"/>
          <a:srcRect b="8621"/>
          <a:stretch/>
        </p:blipFill>
        <p:spPr>
          <a:xfrm>
            <a:off x="6585586" y="1737360"/>
            <a:ext cx="4779218" cy="4409453"/>
          </a:xfrm>
          <a:prstGeom prst="rect">
            <a:avLst/>
          </a:prstGeom>
        </p:spPr>
      </p:pic>
    </p:spTree>
    <p:extLst>
      <p:ext uri="{BB962C8B-B14F-4D97-AF65-F5344CB8AC3E}">
        <p14:creationId xmlns:p14="http://schemas.microsoft.com/office/powerpoint/2010/main" val="2635641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Regular expressions - regex</a:t>
            </a:r>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normAutofit/>
          </a:bodyPr>
          <a:lstStyle/>
          <a:p>
            <a:r>
              <a:rPr lang="en-US" dirty="0"/>
              <a:t>Examples of regular expression construction for pattern searching […]:</a:t>
            </a:r>
          </a:p>
          <a:p>
            <a:r>
              <a:rPr lang="en-US" b="1" dirty="0"/>
              <a:t>‘^W’</a:t>
            </a:r>
            <a:r>
              <a:rPr lang="en-US" dirty="0"/>
              <a:t> : Match any string which starts with W</a:t>
            </a:r>
          </a:p>
          <a:p>
            <a:r>
              <a:rPr lang="en-US" b="1" dirty="0"/>
              <a:t>‘n$’</a:t>
            </a:r>
            <a:r>
              <a:rPr lang="en-US" dirty="0"/>
              <a:t> : Match any string which ends with n</a:t>
            </a:r>
          </a:p>
          <a:p>
            <a:r>
              <a:rPr lang="en-US" b="1" dirty="0"/>
              <a:t>‘^[NW]’</a:t>
            </a:r>
            <a:r>
              <a:rPr lang="en-US" dirty="0"/>
              <a:t> : Match any string which starts with N or W</a:t>
            </a:r>
          </a:p>
          <a:p>
            <a:r>
              <a:rPr lang="en-US" b="1" dirty="0"/>
              <a:t>‘[NW]’</a:t>
            </a:r>
            <a:r>
              <a:rPr lang="en-US" dirty="0"/>
              <a:t> : Match any string with N or W, not restricting to first character</a:t>
            </a:r>
          </a:p>
          <a:p>
            <a:r>
              <a:rPr lang="en-US" b="1" dirty="0"/>
              <a:t>‘</a:t>
            </a:r>
            <a:r>
              <a:rPr lang="en-US" b="1" dirty="0" err="1"/>
              <a:t>Walt|Jack</a:t>
            </a:r>
            <a:r>
              <a:rPr lang="en-US" b="1" dirty="0"/>
              <a:t>’</a:t>
            </a:r>
            <a:r>
              <a:rPr lang="en-US" dirty="0"/>
              <a:t> : Match all entries which contain Walk or Jack </a:t>
            </a:r>
          </a:p>
          <a:p>
            <a:r>
              <a:rPr lang="en-US" b="1" dirty="0"/>
              <a:t>‘^[W]…..’</a:t>
            </a:r>
            <a:r>
              <a:rPr lang="en-US" dirty="0"/>
              <a:t> : Match any string which start with W and is followed by only 5 characters</a:t>
            </a:r>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3232153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Regular expressions - regex</a:t>
            </a:r>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normAutofit/>
          </a:bodyPr>
          <a:lstStyle/>
          <a:p>
            <a:r>
              <a:rPr lang="en-US" dirty="0"/>
              <a:t>Can you guess what these do?</a:t>
            </a:r>
          </a:p>
          <a:p>
            <a:r>
              <a:rPr lang="en-US" b="1" dirty="0">
                <a:solidFill>
                  <a:schemeClr val="accent1"/>
                </a:solidFill>
              </a:rPr>
              <a:t>‘^x’</a:t>
            </a:r>
            <a:r>
              <a:rPr lang="en-US" dirty="0">
                <a:solidFill>
                  <a:schemeClr val="accent1"/>
                </a:solidFill>
              </a:rPr>
              <a:t> :</a:t>
            </a:r>
          </a:p>
          <a:p>
            <a:r>
              <a:rPr lang="en-US" b="1" dirty="0">
                <a:solidFill>
                  <a:schemeClr val="accent1"/>
                </a:solidFill>
              </a:rPr>
              <a:t>‘p$’</a:t>
            </a:r>
            <a:r>
              <a:rPr lang="en-US" dirty="0">
                <a:solidFill>
                  <a:schemeClr val="accent1"/>
                </a:solidFill>
              </a:rPr>
              <a:t> :</a:t>
            </a:r>
          </a:p>
          <a:p>
            <a:r>
              <a:rPr lang="en-US" b="1" dirty="0">
                <a:solidFill>
                  <a:schemeClr val="accent1"/>
                </a:solidFill>
              </a:rPr>
              <a:t>‘^[</a:t>
            </a:r>
            <a:r>
              <a:rPr lang="en-US" b="1" dirty="0" err="1">
                <a:solidFill>
                  <a:schemeClr val="accent1"/>
                </a:solidFill>
              </a:rPr>
              <a:t>abcd</a:t>
            </a:r>
            <a:r>
              <a:rPr lang="en-US" b="1" dirty="0">
                <a:solidFill>
                  <a:schemeClr val="accent1"/>
                </a:solidFill>
              </a:rPr>
              <a:t>]’</a:t>
            </a:r>
            <a:r>
              <a:rPr lang="en-US" dirty="0">
                <a:solidFill>
                  <a:schemeClr val="accent1"/>
                </a:solidFill>
              </a:rPr>
              <a:t> :</a:t>
            </a:r>
          </a:p>
          <a:p>
            <a:r>
              <a:rPr lang="en-US" b="1" dirty="0">
                <a:solidFill>
                  <a:schemeClr val="accent1"/>
                </a:solidFill>
              </a:rPr>
              <a:t>‘[NW]’</a:t>
            </a:r>
            <a:r>
              <a:rPr lang="en-US" dirty="0">
                <a:solidFill>
                  <a:schemeClr val="accent1"/>
                </a:solidFill>
              </a:rPr>
              <a:t> :</a:t>
            </a:r>
          </a:p>
          <a:p>
            <a:r>
              <a:rPr lang="en-US" b="1" dirty="0">
                <a:solidFill>
                  <a:schemeClr val="accent1"/>
                </a:solidFill>
              </a:rPr>
              <a:t>‘</a:t>
            </a:r>
            <a:r>
              <a:rPr lang="en-US" b="1" dirty="0" err="1">
                <a:solidFill>
                  <a:schemeClr val="accent1"/>
                </a:solidFill>
              </a:rPr>
              <a:t>Apples|Oranges</a:t>
            </a:r>
            <a:r>
              <a:rPr lang="en-US" b="1" dirty="0">
                <a:solidFill>
                  <a:schemeClr val="accent1"/>
                </a:solidFill>
              </a:rPr>
              <a:t>’</a:t>
            </a:r>
            <a:r>
              <a:rPr lang="en-US" dirty="0">
                <a:solidFill>
                  <a:schemeClr val="accent1"/>
                </a:solidFill>
              </a:rPr>
              <a:t> :</a:t>
            </a:r>
          </a:p>
          <a:p>
            <a:r>
              <a:rPr lang="en-US" b="1" dirty="0">
                <a:solidFill>
                  <a:schemeClr val="accent1"/>
                </a:solidFill>
              </a:rPr>
              <a:t>‘^[O]…...’</a:t>
            </a:r>
            <a:r>
              <a:rPr lang="en-US" dirty="0">
                <a:solidFill>
                  <a:schemeClr val="accent1"/>
                </a:solidFill>
              </a:rPr>
              <a:t> :</a:t>
            </a:r>
          </a:p>
          <a:p>
            <a:r>
              <a:rPr lang="en-US" b="1" dirty="0">
                <a:solidFill>
                  <a:schemeClr val="accent1"/>
                </a:solidFill>
              </a:rPr>
              <a:t>‘^[AO]*s$’:</a:t>
            </a:r>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88204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Regular expressions - regex</a:t>
            </a:r>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normAutofit/>
          </a:bodyPr>
          <a:lstStyle/>
          <a:p>
            <a:r>
              <a:rPr lang="en-US" dirty="0"/>
              <a:t>Can you guess what these do?</a:t>
            </a:r>
          </a:p>
          <a:p>
            <a:r>
              <a:rPr lang="en-US" b="1" dirty="0">
                <a:solidFill>
                  <a:schemeClr val="accent1"/>
                </a:solidFill>
              </a:rPr>
              <a:t>‘^x’</a:t>
            </a:r>
            <a:r>
              <a:rPr lang="en-US" dirty="0">
                <a:solidFill>
                  <a:schemeClr val="accent1"/>
                </a:solidFill>
              </a:rPr>
              <a:t> : </a:t>
            </a:r>
            <a:r>
              <a:rPr lang="en-US" dirty="0"/>
              <a:t>Match any string which starts with x</a:t>
            </a:r>
            <a:endParaRPr lang="en-US" dirty="0">
              <a:solidFill>
                <a:schemeClr val="accent1"/>
              </a:solidFill>
            </a:endParaRPr>
          </a:p>
          <a:p>
            <a:r>
              <a:rPr lang="en-US" b="1" dirty="0">
                <a:solidFill>
                  <a:schemeClr val="accent1"/>
                </a:solidFill>
              </a:rPr>
              <a:t>‘p$’</a:t>
            </a:r>
            <a:r>
              <a:rPr lang="en-US" dirty="0">
                <a:solidFill>
                  <a:schemeClr val="accent1"/>
                </a:solidFill>
              </a:rPr>
              <a:t> : </a:t>
            </a:r>
            <a:r>
              <a:rPr lang="en-US" dirty="0"/>
              <a:t>Match any string which ends with p</a:t>
            </a:r>
            <a:endParaRPr lang="en-US" dirty="0">
              <a:solidFill>
                <a:schemeClr val="accent1"/>
              </a:solidFill>
            </a:endParaRPr>
          </a:p>
          <a:p>
            <a:r>
              <a:rPr lang="en-US" b="1" dirty="0">
                <a:solidFill>
                  <a:schemeClr val="accent1"/>
                </a:solidFill>
              </a:rPr>
              <a:t>‘^[</a:t>
            </a:r>
            <a:r>
              <a:rPr lang="en-US" b="1" dirty="0" err="1">
                <a:solidFill>
                  <a:schemeClr val="accent1"/>
                </a:solidFill>
              </a:rPr>
              <a:t>abcd</a:t>
            </a:r>
            <a:r>
              <a:rPr lang="en-US" b="1" dirty="0">
                <a:solidFill>
                  <a:schemeClr val="accent1"/>
                </a:solidFill>
              </a:rPr>
              <a:t>]’</a:t>
            </a:r>
            <a:r>
              <a:rPr lang="en-US" dirty="0">
                <a:solidFill>
                  <a:schemeClr val="accent1"/>
                </a:solidFill>
              </a:rPr>
              <a:t> : </a:t>
            </a:r>
            <a:r>
              <a:rPr lang="en-US" dirty="0"/>
              <a:t>Match any string which starts with a or b or c or d</a:t>
            </a:r>
            <a:endParaRPr lang="en-US" dirty="0">
              <a:solidFill>
                <a:schemeClr val="accent1"/>
              </a:solidFill>
            </a:endParaRPr>
          </a:p>
          <a:p>
            <a:r>
              <a:rPr lang="en-US" b="1" dirty="0">
                <a:solidFill>
                  <a:schemeClr val="accent1"/>
                </a:solidFill>
              </a:rPr>
              <a:t>‘[AO]’</a:t>
            </a:r>
            <a:r>
              <a:rPr lang="en-US" dirty="0">
                <a:solidFill>
                  <a:schemeClr val="accent1"/>
                </a:solidFill>
              </a:rPr>
              <a:t> :</a:t>
            </a:r>
            <a:r>
              <a:rPr lang="en-US" dirty="0"/>
              <a:t> Match any string which contains with A or O</a:t>
            </a:r>
            <a:endParaRPr lang="en-US" dirty="0">
              <a:solidFill>
                <a:schemeClr val="accent1"/>
              </a:solidFill>
            </a:endParaRPr>
          </a:p>
          <a:p>
            <a:r>
              <a:rPr lang="en-US" b="1" dirty="0">
                <a:solidFill>
                  <a:schemeClr val="accent1"/>
                </a:solidFill>
              </a:rPr>
              <a:t>‘</a:t>
            </a:r>
            <a:r>
              <a:rPr lang="en-US" b="1" dirty="0" err="1">
                <a:solidFill>
                  <a:schemeClr val="accent1"/>
                </a:solidFill>
              </a:rPr>
              <a:t>Apples|Oranges</a:t>
            </a:r>
            <a:r>
              <a:rPr lang="en-US" b="1" dirty="0">
                <a:solidFill>
                  <a:schemeClr val="accent1"/>
                </a:solidFill>
              </a:rPr>
              <a:t>’</a:t>
            </a:r>
            <a:r>
              <a:rPr lang="en-US" dirty="0">
                <a:solidFill>
                  <a:schemeClr val="accent1"/>
                </a:solidFill>
              </a:rPr>
              <a:t> : </a:t>
            </a:r>
            <a:r>
              <a:rPr lang="en-US" dirty="0"/>
              <a:t>Match any string which contains Apples or Oranges</a:t>
            </a:r>
            <a:endParaRPr lang="en-US" dirty="0">
              <a:solidFill>
                <a:schemeClr val="accent1"/>
              </a:solidFill>
            </a:endParaRPr>
          </a:p>
          <a:p>
            <a:r>
              <a:rPr lang="en-US" b="1" dirty="0">
                <a:solidFill>
                  <a:schemeClr val="accent1"/>
                </a:solidFill>
              </a:rPr>
              <a:t>‘^[O]…...’</a:t>
            </a:r>
            <a:r>
              <a:rPr lang="en-US" dirty="0">
                <a:solidFill>
                  <a:schemeClr val="accent1"/>
                </a:solidFill>
              </a:rPr>
              <a:t> : </a:t>
            </a:r>
            <a:r>
              <a:rPr lang="en-US" dirty="0"/>
              <a:t>Match any string which starts with O and has exactly 7 characters</a:t>
            </a:r>
            <a:endParaRPr lang="en-US" dirty="0">
              <a:solidFill>
                <a:schemeClr val="accent1"/>
              </a:solidFill>
            </a:endParaRPr>
          </a:p>
          <a:p>
            <a:r>
              <a:rPr lang="en-US" b="1" dirty="0">
                <a:solidFill>
                  <a:schemeClr val="accent1"/>
                </a:solidFill>
              </a:rPr>
              <a:t>‘^[AO]*s$’: </a:t>
            </a:r>
            <a:r>
              <a:rPr lang="en-US" dirty="0"/>
              <a:t>Match any string which starts with A or O, and ends with s</a:t>
            </a:r>
            <a:endParaRPr lang="en-US" b="1" dirty="0">
              <a:solidFill>
                <a:schemeClr val="accent1"/>
              </a:solidFill>
            </a:endParaRPr>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3259370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Grep</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fontScale="92500" lnSpcReduction="20000"/>
          </a:bodyPr>
          <a:lstStyle/>
          <a:p>
            <a:r>
              <a:rPr lang="en-ZA" dirty="0"/>
              <a:t>Grep: grep is a command for </a:t>
            </a:r>
            <a:r>
              <a:rPr lang="en-ZA" b="1" dirty="0"/>
              <a:t>searching</a:t>
            </a:r>
            <a:r>
              <a:rPr lang="en-ZA" dirty="0"/>
              <a:t> a string or pattern matching a regular expression.                </a:t>
            </a:r>
          </a:p>
          <a:p>
            <a:r>
              <a:rPr lang="en-ZA" dirty="0" err="1"/>
              <a:t>Eg</a:t>
            </a:r>
            <a:r>
              <a:rPr lang="en-ZA" dirty="0"/>
              <a:t>: grep “my pattern” file.txt</a:t>
            </a:r>
          </a:p>
          <a:p>
            <a:r>
              <a:rPr lang="en-ZA" dirty="0"/>
              <a:t>Common grep command:</a:t>
            </a:r>
          </a:p>
          <a:p>
            <a:pPr>
              <a:buFont typeface="Arial" panose="020B0604020202020204" pitchFamily="34" charset="0"/>
              <a:buChar char="•"/>
            </a:pPr>
            <a:r>
              <a:rPr lang="en-ZA" b="1" dirty="0"/>
              <a:t>grep 'word' filename.txt </a:t>
            </a:r>
            <a:r>
              <a:rPr lang="en-ZA" dirty="0"/>
              <a:t>– Search any line that contains the word in filename.</a:t>
            </a:r>
          </a:p>
          <a:p>
            <a:pPr>
              <a:buFont typeface="Arial" panose="020B0604020202020204" pitchFamily="34" charset="0"/>
              <a:buChar char="•"/>
            </a:pPr>
            <a:r>
              <a:rPr lang="en-ZA" b="1" dirty="0"/>
              <a:t>grep -</a:t>
            </a:r>
            <a:r>
              <a:rPr lang="en-ZA" b="1" dirty="0" err="1"/>
              <a:t>i</a:t>
            </a:r>
            <a:r>
              <a:rPr lang="en-ZA" b="1" dirty="0"/>
              <a:t> 'bar' file1 </a:t>
            </a:r>
            <a:r>
              <a:rPr lang="en-ZA" dirty="0"/>
              <a:t>– A case-insensitive search for the word ‘bar’ in file1.</a:t>
            </a:r>
          </a:p>
          <a:p>
            <a:pPr>
              <a:buFont typeface="Arial" panose="020B0604020202020204" pitchFamily="34" charset="0"/>
              <a:buChar char="•"/>
            </a:pPr>
            <a:r>
              <a:rPr lang="en-ZA" b="1" dirty="0"/>
              <a:t>grep -R 'foo' </a:t>
            </a:r>
            <a:r>
              <a:rPr lang="en-ZA" dirty="0"/>
              <a:t>. – Search all files in the current directory and in subdirectories for word ‘foo’</a:t>
            </a:r>
          </a:p>
          <a:p>
            <a:pPr>
              <a:buFont typeface="Arial" panose="020B0604020202020204" pitchFamily="34" charset="0"/>
              <a:buChar char="•"/>
            </a:pPr>
            <a:r>
              <a:rPr lang="en-ZA" b="1" dirty="0"/>
              <a:t>grep -c ‘Gene’ file1 </a:t>
            </a:r>
            <a:r>
              <a:rPr lang="en-ZA" dirty="0"/>
              <a:t>– Search and display the total number of times that the string ‘Gene’ appears in file1</a:t>
            </a:r>
            <a:endParaRPr lang="en-US" dirty="0"/>
          </a:p>
        </p:txBody>
      </p:sp>
      <p:pic>
        <p:nvPicPr>
          <p:cNvPr id="4" name="Picture 3">
            <a:extLst>
              <a:ext uri="{FF2B5EF4-FFF2-40B4-BE49-F238E27FC236}">
                <a16:creationId xmlns:a16="http://schemas.microsoft.com/office/drawing/2014/main" id="{3AF62ABE-8314-44B7-8BD5-2CBCD7C157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5038" t="20908" r="22577" b="11776"/>
          <a:stretch/>
        </p:blipFill>
        <p:spPr>
          <a:xfrm>
            <a:off x="6330462" y="1845734"/>
            <a:ext cx="5568921" cy="4023360"/>
          </a:xfrm>
          <a:prstGeom prst="rect">
            <a:avLst/>
          </a:prstGeom>
        </p:spPr>
      </p:pic>
    </p:spTree>
    <p:extLst>
      <p:ext uri="{BB962C8B-B14F-4D97-AF65-F5344CB8AC3E}">
        <p14:creationId xmlns:p14="http://schemas.microsoft.com/office/powerpoint/2010/main" val="1878334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Grep</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a:bodyPr>
          <a:lstStyle/>
          <a:p>
            <a:r>
              <a:rPr lang="en-ZA" dirty="0"/>
              <a:t>Examples:</a:t>
            </a:r>
          </a:p>
          <a:p>
            <a:r>
              <a:rPr lang="en-ZA" dirty="0"/>
              <a:t>Go to your terminal: Navigate to </a:t>
            </a:r>
            <a:r>
              <a:rPr lang="en-ZA" dirty="0" err="1"/>
              <a:t>Sample_Files</a:t>
            </a:r>
            <a:r>
              <a:rPr lang="en-ZA" dirty="0"/>
              <a:t> directory</a:t>
            </a:r>
          </a:p>
          <a:p>
            <a:pPr>
              <a:buFont typeface="Arial" panose="020B0604020202020204" pitchFamily="34" charset="0"/>
              <a:buChar char="•"/>
            </a:pPr>
            <a:r>
              <a:rPr lang="en-ZA" dirty="0"/>
              <a:t> grep ‘moon’ file3.txt</a:t>
            </a:r>
          </a:p>
          <a:p>
            <a:pPr>
              <a:buFont typeface="Arial" panose="020B0604020202020204" pitchFamily="34" charset="0"/>
              <a:buChar char="•"/>
            </a:pPr>
            <a:r>
              <a:rPr lang="en-ZA" dirty="0"/>
              <a:t> grep –</a:t>
            </a:r>
            <a:r>
              <a:rPr lang="en-ZA" dirty="0" err="1"/>
              <a:t>i</a:t>
            </a:r>
            <a:r>
              <a:rPr lang="en-ZA" dirty="0"/>
              <a:t> ‘moon’ file3.txt</a:t>
            </a:r>
          </a:p>
          <a:p>
            <a:pPr>
              <a:buFont typeface="Arial" panose="020B0604020202020204" pitchFamily="34" charset="0"/>
              <a:buChar char="•"/>
            </a:pPr>
            <a:r>
              <a:rPr lang="en-ZA" dirty="0"/>
              <a:t> grep –vi ‘</a:t>
            </a:r>
            <a:r>
              <a:rPr lang="en-ZA" dirty="0" err="1"/>
              <a:t>moon|earth</a:t>
            </a:r>
            <a:r>
              <a:rPr lang="en-ZA" dirty="0"/>
              <a:t>’ file3.txt</a:t>
            </a:r>
          </a:p>
          <a:p>
            <a:pPr>
              <a:buFont typeface="Arial" panose="020B0604020202020204" pitchFamily="34" charset="0"/>
              <a:buChar char="•"/>
            </a:pPr>
            <a:r>
              <a:rPr lang="en-ZA" dirty="0"/>
              <a:t>  grep –</a:t>
            </a:r>
            <a:r>
              <a:rPr lang="en-ZA" dirty="0" err="1"/>
              <a:t>i</a:t>
            </a:r>
            <a:r>
              <a:rPr lang="en-ZA" dirty="0"/>
              <a:t> ‘earth’ &gt; file4.txt</a:t>
            </a:r>
          </a:p>
          <a:p>
            <a:pPr>
              <a:buFont typeface="Arial" panose="020B0604020202020204" pitchFamily="34" charset="0"/>
              <a:buChar char="•"/>
            </a:pPr>
            <a:r>
              <a:rPr lang="en-ZA" dirty="0"/>
              <a:t>grep –ci ‘earth’ file3.txt</a:t>
            </a:r>
          </a:p>
          <a:p>
            <a:pPr>
              <a:buFont typeface="Arial" panose="020B0604020202020204" pitchFamily="34" charset="0"/>
              <a:buChar char="•"/>
            </a:pPr>
            <a:r>
              <a:rPr lang="en-ZA" dirty="0"/>
              <a:t>grep –n ‘earth’ file3.txt</a:t>
            </a:r>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AF62ABE-8314-44B7-8BD5-2CBCD7C157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5038" t="20908" r="22577" b="11776"/>
          <a:stretch/>
        </p:blipFill>
        <p:spPr>
          <a:xfrm>
            <a:off x="6330462" y="1845734"/>
            <a:ext cx="5568921" cy="4023360"/>
          </a:xfrm>
          <a:prstGeom prst="rect">
            <a:avLst/>
          </a:prstGeom>
        </p:spPr>
      </p:pic>
    </p:spTree>
    <p:extLst>
      <p:ext uri="{BB962C8B-B14F-4D97-AF65-F5344CB8AC3E}">
        <p14:creationId xmlns:p14="http://schemas.microsoft.com/office/powerpoint/2010/main" val="438042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Grep</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lnSpcReduction="10000"/>
          </a:bodyPr>
          <a:lstStyle/>
          <a:p>
            <a:r>
              <a:rPr lang="en-ZA" dirty="0"/>
              <a:t>Examples:</a:t>
            </a:r>
          </a:p>
          <a:p>
            <a:r>
              <a:rPr lang="en-ZA" dirty="0"/>
              <a:t>Go to your terminal: Navigate to </a:t>
            </a:r>
            <a:r>
              <a:rPr lang="en-ZA" dirty="0" err="1"/>
              <a:t>Sample_Files</a:t>
            </a:r>
            <a:r>
              <a:rPr lang="en-ZA" dirty="0"/>
              <a:t> directory</a:t>
            </a:r>
          </a:p>
          <a:p>
            <a:pPr marL="0" indent="0">
              <a:buNone/>
            </a:pPr>
            <a:r>
              <a:rPr lang="en-ZA" b="1" dirty="0"/>
              <a:t>From file5.txt</a:t>
            </a:r>
          </a:p>
          <a:p>
            <a:pPr>
              <a:buFont typeface="Arial" panose="020B0604020202020204" pitchFamily="34" charset="0"/>
              <a:buChar char="•"/>
            </a:pPr>
            <a:r>
              <a:rPr lang="en-ZA" dirty="0"/>
              <a:t> Look for all food additives which are preservatives</a:t>
            </a:r>
          </a:p>
          <a:p>
            <a:pPr>
              <a:buFont typeface="Arial" panose="020B0604020202020204" pitchFamily="34" charset="0"/>
              <a:buChar char="•"/>
            </a:pPr>
            <a:r>
              <a:rPr lang="en-ZA" dirty="0"/>
              <a:t> Look for all compounds which are natural </a:t>
            </a:r>
          </a:p>
          <a:p>
            <a:pPr>
              <a:buFont typeface="Arial" panose="020B0604020202020204" pitchFamily="34" charset="0"/>
              <a:buChar char="•"/>
            </a:pPr>
            <a:r>
              <a:rPr lang="en-ZA" dirty="0"/>
              <a:t> Save all food compounds which are not associated to sugar or salt in a separate file</a:t>
            </a:r>
          </a:p>
          <a:p>
            <a:pPr>
              <a:buFont typeface="Arial" panose="020B0604020202020204" pitchFamily="34" charset="0"/>
              <a:buChar char="•"/>
            </a:pPr>
            <a:r>
              <a:rPr lang="en-ZA" dirty="0"/>
              <a:t>  Count how many food additives are associated with salt </a:t>
            </a:r>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AF62ABE-8314-44B7-8BD5-2CBCD7C157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5038" t="20908" r="22577" b="11776"/>
          <a:stretch/>
        </p:blipFill>
        <p:spPr>
          <a:xfrm>
            <a:off x="6330462" y="1845734"/>
            <a:ext cx="5568921" cy="4023360"/>
          </a:xfrm>
          <a:prstGeom prst="rect">
            <a:avLst/>
          </a:prstGeom>
        </p:spPr>
      </p:pic>
    </p:spTree>
    <p:extLst>
      <p:ext uri="{BB962C8B-B14F-4D97-AF65-F5344CB8AC3E}">
        <p14:creationId xmlns:p14="http://schemas.microsoft.com/office/powerpoint/2010/main" val="4211243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Sed</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fontScale="92500" lnSpcReduction="10000"/>
          </a:bodyPr>
          <a:lstStyle/>
          <a:p>
            <a:r>
              <a:rPr lang="en-ZA" dirty="0" err="1">
                <a:solidFill>
                  <a:schemeClr val="tx1"/>
                </a:solidFill>
              </a:rPr>
              <a:t>Sed</a:t>
            </a:r>
            <a:r>
              <a:rPr lang="en-ZA" dirty="0">
                <a:solidFill>
                  <a:schemeClr val="tx1"/>
                </a:solidFill>
              </a:rPr>
              <a:t>: </a:t>
            </a:r>
            <a:r>
              <a:rPr lang="en-US" dirty="0">
                <a:solidFill>
                  <a:schemeClr val="tx1"/>
                </a:solidFill>
              </a:rPr>
              <a:t>sed command is used to </a:t>
            </a:r>
            <a:r>
              <a:rPr lang="en-US" b="1" dirty="0">
                <a:solidFill>
                  <a:schemeClr val="tx1"/>
                </a:solidFill>
              </a:rPr>
              <a:t>replace</a:t>
            </a:r>
            <a:r>
              <a:rPr lang="en-US" dirty="0">
                <a:solidFill>
                  <a:schemeClr val="tx1"/>
                </a:solidFill>
              </a:rPr>
              <a:t> the text in a file.</a:t>
            </a:r>
            <a:r>
              <a:rPr lang="en-ZA" dirty="0">
                <a:solidFill>
                  <a:schemeClr val="tx1"/>
                </a:solidFill>
              </a:rPr>
              <a:t> </a:t>
            </a:r>
            <a:r>
              <a:rPr lang="en-ZA" dirty="0" err="1">
                <a:solidFill>
                  <a:schemeClr val="tx1"/>
                </a:solidFill>
              </a:rPr>
              <a:t>Sed</a:t>
            </a:r>
            <a:r>
              <a:rPr lang="en-ZA" dirty="0">
                <a:solidFill>
                  <a:schemeClr val="tx1"/>
                </a:solidFill>
              </a:rPr>
              <a:t> accommodates regular expression use.           </a:t>
            </a:r>
          </a:p>
          <a:p>
            <a:r>
              <a:rPr lang="en-ZA" dirty="0" err="1">
                <a:solidFill>
                  <a:schemeClr val="tx1"/>
                </a:solidFill>
              </a:rPr>
              <a:t>Eg</a:t>
            </a:r>
            <a:r>
              <a:rPr lang="en-ZA" dirty="0">
                <a:solidFill>
                  <a:schemeClr val="tx1"/>
                </a:solidFill>
              </a:rPr>
              <a:t>: grep “my pattern” file.txt</a:t>
            </a:r>
          </a:p>
          <a:p>
            <a:r>
              <a:rPr lang="en-ZA" dirty="0">
                <a:solidFill>
                  <a:schemeClr val="tx1"/>
                </a:solidFill>
              </a:rPr>
              <a:t>Common grep command:</a:t>
            </a:r>
          </a:p>
          <a:p>
            <a:pPr>
              <a:buFont typeface="Arial" panose="020B0604020202020204" pitchFamily="34" charset="0"/>
              <a:buChar char="•"/>
            </a:pPr>
            <a:r>
              <a:rPr lang="en-US" b="1" dirty="0">
                <a:solidFill>
                  <a:schemeClr val="tx1"/>
                </a:solidFill>
              </a:rPr>
              <a:t>sed 's/</a:t>
            </a:r>
            <a:r>
              <a:rPr lang="en-US" b="1" dirty="0" err="1">
                <a:solidFill>
                  <a:schemeClr val="tx1"/>
                </a:solidFill>
              </a:rPr>
              <a:t>unix</a:t>
            </a:r>
            <a:r>
              <a:rPr lang="en-US" b="1" dirty="0">
                <a:solidFill>
                  <a:schemeClr val="tx1"/>
                </a:solidFill>
              </a:rPr>
              <a:t>/</a:t>
            </a:r>
            <a:r>
              <a:rPr lang="en-US" b="1" dirty="0" err="1">
                <a:solidFill>
                  <a:schemeClr val="tx1"/>
                </a:solidFill>
              </a:rPr>
              <a:t>linux</a:t>
            </a:r>
            <a:r>
              <a:rPr lang="en-US" b="1" dirty="0">
                <a:solidFill>
                  <a:schemeClr val="tx1"/>
                </a:solidFill>
              </a:rPr>
              <a:t>/’</a:t>
            </a:r>
            <a:r>
              <a:rPr lang="en-ZA" b="1" dirty="0">
                <a:solidFill>
                  <a:schemeClr val="tx1"/>
                </a:solidFill>
              </a:rPr>
              <a:t> </a:t>
            </a:r>
            <a:r>
              <a:rPr lang="en-ZA" b="1" dirty="0" err="1">
                <a:solidFill>
                  <a:schemeClr val="tx1"/>
                </a:solidFill>
              </a:rPr>
              <a:t>file.txt</a:t>
            </a:r>
            <a:r>
              <a:rPr lang="en-ZA" dirty="0">
                <a:solidFill>
                  <a:schemeClr val="tx1"/>
                </a:solidFill>
              </a:rPr>
              <a:t>– replace first occurrence of ‘</a:t>
            </a:r>
            <a:r>
              <a:rPr lang="en-ZA" dirty="0" err="1">
                <a:solidFill>
                  <a:schemeClr val="tx1"/>
                </a:solidFill>
              </a:rPr>
              <a:t>unix</a:t>
            </a:r>
            <a:r>
              <a:rPr lang="en-ZA" dirty="0">
                <a:solidFill>
                  <a:schemeClr val="tx1"/>
                </a:solidFill>
              </a:rPr>
              <a:t>’ in each line with ‘</a:t>
            </a:r>
            <a:r>
              <a:rPr lang="en-ZA" dirty="0" err="1">
                <a:solidFill>
                  <a:schemeClr val="tx1"/>
                </a:solidFill>
              </a:rPr>
              <a:t>linux</a:t>
            </a:r>
            <a:r>
              <a:rPr lang="en-ZA" dirty="0">
                <a:solidFill>
                  <a:schemeClr val="tx1"/>
                </a:solidFill>
              </a:rPr>
              <a:t>’</a:t>
            </a:r>
          </a:p>
          <a:p>
            <a:pPr>
              <a:buFont typeface="Arial" panose="020B0604020202020204" pitchFamily="34" charset="0"/>
              <a:buChar char="•"/>
            </a:pPr>
            <a:r>
              <a:rPr lang="en-US" b="1" dirty="0">
                <a:solidFill>
                  <a:schemeClr val="tx1"/>
                </a:solidFill>
              </a:rPr>
              <a:t>sed 's/</a:t>
            </a:r>
            <a:r>
              <a:rPr lang="en-US" b="1" dirty="0" err="1">
                <a:solidFill>
                  <a:schemeClr val="tx1"/>
                </a:solidFill>
              </a:rPr>
              <a:t>unix</a:t>
            </a:r>
            <a:r>
              <a:rPr lang="en-US" b="1" dirty="0">
                <a:solidFill>
                  <a:schemeClr val="tx1"/>
                </a:solidFill>
              </a:rPr>
              <a:t>/</a:t>
            </a:r>
            <a:r>
              <a:rPr lang="en-US" b="1" dirty="0" err="1">
                <a:solidFill>
                  <a:schemeClr val="tx1"/>
                </a:solidFill>
              </a:rPr>
              <a:t>linux</a:t>
            </a:r>
            <a:r>
              <a:rPr lang="en-US" b="1" dirty="0">
                <a:solidFill>
                  <a:schemeClr val="tx1"/>
                </a:solidFill>
              </a:rPr>
              <a:t>/2’ </a:t>
            </a:r>
            <a:r>
              <a:rPr lang="en-US" b="1" dirty="0" err="1">
                <a:solidFill>
                  <a:schemeClr val="tx1"/>
                </a:solidFill>
              </a:rPr>
              <a:t>file.txt</a:t>
            </a:r>
            <a:r>
              <a:rPr lang="en-ZA" dirty="0">
                <a:solidFill>
                  <a:schemeClr val="tx1"/>
                </a:solidFill>
              </a:rPr>
              <a:t>– replace first two  occurrences of ‘</a:t>
            </a:r>
            <a:r>
              <a:rPr lang="en-ZA" dirty="0" err="1">
                <a:solidFill>
                  <a:schemeClr val="tx1"/>
                </a:solidFill>
              </a:rPr>
              <a:t>unix</a:t>
            </a:r>
            <a:r>
              <a:rPr lang="en-ZA" dirty="0">
                <a:solidFill>
                  <a:schemeClr val="tx1"/>
                </a:solidFill>
              </a:rPr>
              <a:t>’ in whole file with ‘</a:t>
            </a:r>
            <a:r>
              <a:rPr lang="en-ZA" dirty="0" err="1">
                <a:solidFill>
                  <a:schemeClr val="tx1"/>
                </a:solidFill>
              </a:rPr>
              <a:t>linux</a:t>
            </a:r>
            <a:r>
              <a:rPr lang="en-ZA" dirty="0">
                <a:solidFill>
                  <a:schemeClr val="tx1"/>
                </a:solidFill>
              </a:rPr>
              <a:t>’</a:t>
            </a:r>
          </a:p>
          <a:p>
            <a:pPr>
              <a:buFont typeface="Arial" panose="020B0604020202020204" pitchFamily="34" charset="0"/>
              <a:buChar char="•"/>
            </a:pPr>
            <a:r>
              <a:rPr lang="en-US" b="1" dirty="0">
                <a:solidFill>
                  <a:schemeClr val="tx1"/>
                </a:solidFill>
              </a:rPr>
              <a:t>sed 's/</a:t>
            </a:r>
            <a:r>
              <a:rPr lang="en-US" b="1" dirty="0" err="1">
                <a:solidFill>
                  <a:schemeClr val="tx1"/>
                </a:solidFill>
              </a:rPr>
              <a:t>unix</a:t>
            </a:r>
            <a:r>
              <a:rPr lang="en-US" b="1" dirty="0">
                <a:solidFill>
                  <a:schemeClr val="tx1"/>
                </a:solidFill>
              </a:rPr>
              <a:t>/</a:t>
            </a:r>
            <a:r>
              <a:rPr lang="en-US" b="1" dirty="0" err="1">
                <a:solidFill>
                  <a:schemeClr val="tx1"/>
                </a:solidFill>
              </a:rPr>
              <a:t>linux</a:t>
            </a:r>
            <a:r>
              <a:rPr lang="en-US" b="1" dirty="0">
                <a:solidFill>
                  <a:schemeClr val="tx1"/>
                </a:solidFill>
              </a:rPr>
              <a:t>/g’ </a:t>
            </a:r>
            <a:r>
              <a:rPr lang="en-ZA" b="1" dirty="0">
                <a:solidFill>
                  <a:schemeClr val="tx1"/>
                </a:solidFill>
              </a:rPr>
              <a:t> </a:t>
            </a:r>
            <a:r>
              <a:rPr lang="en-ZA" b="1" dirty="0" err="1">
                <a:solidFill>
                  <a:schemeClr val="tx1"/>
                </a:solidFill>
              </a:rPr>
              <a:t>file.txt</a:t>
            </a:r>
            <a:r>
              <a:rPr lang="en-ZA" b="1" dirty="0">
                <a:solidFill>
                  <a:schemeClr val="tx1"/>
                </a:solidFill>
              </a:rPr>
              <a:t> </a:t>
            </a:r>
            <a:r>
              <a:rPr lang="en-ZA" dirty="0">
                <a:solidFill>
                  <a:schemeClr val="tx1"/>
                </a:solidFill>
              </a:rPr>
              <a:t>. – replace all  occurrences of ‘</a:t>
            </a:r>
            <a:r>
              <a:rPr lang="en-ZA" dirty="0" err="1">
                <a:solidFill>
                  <a:schemeClr val="tx1"/>
                </a:solidFill>
              </a:rPr>
              <a:t>unix</a:t>
            </a:r>
            <a:r>
              <a:rPr lang="en-ZA" dirty="0">
                <a:solidFill>
                  <a:schemeClr val="tx1"/>
                </a:solidFill>
              </a:rPr>
              <a:t>’ in whole file with ‘</a:t>
            </a:r>
            <a:r>
              <a:rPr lang="en-ZA" dirty="0" err="1">
                <a:solidFill>
                  <a:schemeClr val="tx1"/>
                </a:solidFill>
              </a:rPr>
              <a:t>linux</a:t>
            </a:r>
            <a:r>
              <a:rPr lang="en-ZA" dirty="0">
                <a:solidFill>
                  <a:schemeClr val="tx1"/>
                </a:solidFill>
              </a:rPr>
              <a:t>’</a:t>
            </a:r>
          </a:p>
          <a:p>
            <a:pPr>
              <a:buFont typeface="Arial" panose="020B0604020202020204" pitchFamily="34" charset="0"/>
              <a:buChar char="•"/>
            </a:pPr>
            <a:r>
              <a:rPr lang="en-US" b="1" dirty="0">
                <a:solidFill>
                  <a:schemeClr val="tx1"/>
                </a:solidFill>
              </a:rPr>
              <a:t>sed '3 s/</a:t>
            </a:r>
            <a:r>
              <a:rPr lang="en-US" b="1" dirty="0" err="1">
                <a:solidFill>
                  <a:schemeClr val="tx1"/>
                </a:solidFill>
              </a:rPr>
              <a:t>unix</a:t>
            </a:r>
            <a:r>
              <a:rPr lang="en-US" b="1" dirty="0">
                <a:solidFill>
                  <a:schemeClr val="tx1"/>
                </a:solidFill>
              </a:rPr>
              <a:t>/</a:t>
            </a:r>
            <a:r>
              <a:rPr lang="en-US" b="1" dirty="0" err="1">
                <a:solidFill>
                  <a:schemeClr val="tx1"/>
                </a:solidFill>
              </a:rPr>
              <a:t>linux</a:t>
            </a:r>
            <a:r>
              <a:rPr lang="en-US" b="1" dirty="0">
                <a:solidFill>
                  <a:schemeClr val="tx1"/>
                </a:solidFill>
              </a:rPr>
              <a:t>/g’ </a:t>
            </a:r>
            <a:r>
              <a:rPr lang="en-US" b="1" dirty="0" err="1">
                <a:solidFill>
                  <a:schemeClr val="tx1"/>
                </a:solidFill>
              </a:rPr>
              <a:t>file.txt</a:t>
            </a:r>
            <a:r>
              <a:rPr lang="en-ZA" b="1" dirty="0">
                <a:solidFill>
                  <a:schemeClr val="tx1"/>
                </a:solidFill>
              </a:rPr>
              <a:t> </a:t>
            </a:r>
            <a:r>
              <a:rPr lang="en-ZA" dirty="0">
                <a:solidFill>
                  <a:schemeClr val="tx1"/>
                </a:solidFill>
              </a:rPr>
              <a:t>– replace all  occurrences of ‘</a:t>
            </a:r>
            <a:r>
              <a:rPr lang="en-ZA" dirty="0" err="1">
                <a:solidFill>
                  <a:schemeClr val="tx1"/>
                </a:solidFill>
              </a:rPr>
              <a:t>unix</a:t>
            </a:r>
            <a:r>
              <a:rPr lang="en-ZA" dirty="0">
                <a:solidFill>
                  <a:schemeClr val="tx1"/>
                </a:solidFill>
              </a:rPr>
              <a:t>’ in third line with ‘</a:t>
            </a:r>
            <a:r>
              <a:rPr lang="en-ZA" dirty="0" err="1">
                <a:solidFill>
                  <a:schemeClr val="tx1"/>
                </a:solidFill>
              </a:rPr>
              <a:t>linux</a:t>
            </a:r>
            <a:r>
              <a:rPr lang="en-ZA" dirty="0">
                <a:solidFill>
                  <a:schemeClr val="tx1"/>
                </a:solidFill>
              </a:rPr>
              <a:t>’</a:t>
            </a:r>
            <a:endParaRPr lang="en-US" dirty="0">
              <a:solidFill>
                <a:schemeClr val="tx1"/>
              </a:solidFill>
            </a:endParaRPr>
          </a:p>
        </p:txBody>
      </p:sp>
      <p:pic>
        <p:nvPicPr>
          <p:cNvPr id="5" name="Picture 4">
            <a:extLst>
              <a:ext uri="{FF2B5EF4-FFF2-40B4-BE49-F238E27FC236}">
                <a16:creationId xmlns:a16="http://schemas.microsoft.com/office/drawing/2014/main" id="{7932A0D5-2E55-0643-9DA1-3FD74AD85433}"/>
              </a:ext>
            </a:extLst>
          </p:cNvPr>
          <p:cNvPicPr>
            <a:picLocks noChangeAspect="1"/>
          </p:cNvPicPr>
          <p:nvPr/>
        </p:nvPicPr>
        <p:blipFill rotWithShape="1">
          <a:blip r:embed="rId2"/>
          <a:srcRect t="35474" b="33554"/>
          <a:stretch/>
        </p:blipFill>
        <p:spPr>
          <a:xfrm>
            <a:off x="6867526" y="1845734"/>
            <a:ext cx="4625253" cy="859536"/>
          </a:xfrm>
          <a:prstGeom prst="rect">
            <a:avLst/>
          </a:prstGeom>
        </p:spPr>
      </p:pic>
      <p:cxnSp>
        <p:nvCxnSpPr>
          <p:cNvPr id="8" name="Straight Arrow Connector 7">
            <a:extLst>
              <a:ext uri="{FF2B5EF4-FFF2-40B4-BE49-F238E27FC236}">
                <a16:creationId xmlns:a16="http://schemas.microsoft.com/office/drawing/2014/main" id="{69486E41-E004-8042-987A-05C52FBD489F}"/>
              </a:ext>
            </a:extLst>
          </p:cNvPr>
          <p:cNvCxnSpPr/>
          <p:nvPr/>
        </p:nvCxnSpPr>
        <p:spPr>
          <a:xfrm>
            <a:off x="10639425" y="250545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9" name="Straight Arrow Connector 8">
            <a:extLst>
              <a:ext uri="{FF2B5EF4-FFF2-40B4-BE49-F238E27FC236}">
                <a16:creationId xmlns:a16="http://schemas.microsoft.com/office/drawing/2014/main" id="{EBCF73F0-A217-5843-A684-1CEB0F1C7799}"/>
              </a:ext>
            </a:extLst>
          </p:cNvPr>
          <p:cNvCxnSpPr/>
          <p:nvPr/>
        </p:nvCxnSpPr>
        <p:spPr>
          <a:xfrm>
            <a:off x="8539163" y="2529267"/>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a:extLst>
              <a:ext uri="{FF2B5EF4-FFF2-40B4-BE49-F238E27FC236}">
                <a16:creationId xmlns:a16="http://schemas.microsoft.com/office/drawing/2014/main" id="{53627267-3D9E-6B4F-808F-F6585AD9A7DA}"/>
              </a:ext>
            </a:extLst>
          </p:cNvPr>
          <p:cNvCxnSpPr/>
          <p:nvPr/>
        </p:nvCxnSpPr>
        <p:spPr>
          <a:xfrm>
            <a:off x="9667875" y="2514979"/>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6FBADAF5-522A-6A41-B4A8-BBD9C8AEE511}"/>
              </a:ext>
            </a:extLst>
          </p:cNvPr>
          <p:cNvSpPr txBox="1"/>
          <p:nvPr/>
        </p:nvSpPr>
        <p:spPr>
          <a:xfrm>
            <a:off x="8258175" y="3129342"/>
            <a:ext cx="900113" cy="954107"/>
          </a:xfrm>
          <a:prstGeom prst="rect">
            <a:avLst/>
          </a:prstGeom>
          <a:noFill/>
        </p:spPr>
        <p:txBody>
          <a:bodyPr wrap="square" rtlCol="0">
            <a:spAutoFit/>
          </a:bodyPr>
          <a:lstStyle/>
          <a:p>
            <a:r>
              <a:rPr lang="en-US" sz="1400" dirty="0"/>
              <a:t>String pattern to be replaced</a:t>
            </a:r>
          </a:p>
        </p:txBody>
      </p:sp>
      <p:sp>
        <p:nvSpPr>
          <p:cNvPr id="13" name="TextBox 12">
            <a:extLst>
              <a:ext uri="{FF2B5EF4-FFF2-40B4-BE49-F238E27FC236}">
                <a16:creationId xmlns:a16="http://schemas.microsoft.com/office/drawing/2014/main" id="{AD52ECF2-C843-4443-83B5-A9B6326A6D68}"/>
              </a:ext>
            </a:extLst>
          </p:cNvPr>
          <p:cNvSpPr txBox="1"/>
          <p:nvPr/>
        </p:nvSpPr>
        <p:spPr>
          <a:xfrm>
            <a:off x="9310688" y="3105530"/>
            <a:ext cx="900113" cy="1169551"/>
          </a:xfrm>
          <a:prstGeom prst="rect">
            <a:avLst/>
          </a:prstGeom>
          <a:noFill/>
        </p:spPr>
        <p:txBody>
          <a:bodyPr wrap="square" rtlCol="0">
            <a:spAutoFit/>
          </a:bodyPr>
          <a:lstStyle/>
          <a:p>
            <a:r>
              <a:rPr lang="en-US" sz="1400" dirty="0"/>
              <a:t>String pattern to replace with</a:t>
            </a:r>
          </a:p>
        </p:txBody>
      </p:sp>
      <p:sp>
        <p:nvSpPr>
          <p:cNvPr id="14" name="TextBox 13">
            <a:extLst>
              <a:ext uri="{FF2B5EF4-FFF2-40B4-BE49-F238E27FC236}">
                <a16:creationId xmlns:a16="http://schemas.microsoft.com/office/drawing/2014/main" id="{7CCA1A30-1D5A-5647-86F0-04D6D821362A}"/>
              </a:ext>
            </a:extLst>
          </p:cNvPr>
          <p:cNvSpPr txBox="1"/>
          <p:nvPr/>
        </p:nvSpPr>
        <p:spPr>
          <a:xfrm>
            <a:off x="10363201" y="3092044"/>
            <a:ext cx="900113" cy="523220"/>
          </a:xfrm>
          <a:prstGeom prst="rect">
            <a:avLst/>
          </a:prstGeom>
          <a:noFill/>
        </p:spPr>
        <p:txBody>
          <a:bodyPr wrap="square" rtlCol="0">
            <a:spAutoFit/>
          </a:bodyPr>
          <a:lstStyle/>
          <a:p>
            <a:r>
              <a:rPr lang="en-US" sz="1400" dirty="0"/>
              <a:t>'global’ option</a:t>
            </a:r>
          </a:p>
        </p:txBody>
      </p:sp>
      <p:cxnSp>
        <p:nvCxnSpPr>
          <p:cNvPr id="16" name="Straight Arrow Connector 15">
            <a:extLst>
              <a:ext uri="{FF2B5EF4-FFF2-40B4-BE49-F238E27FC236}">
                <a16:creationId xmlns:a16="http://schemas.microsoft.com/office/drawing/2014/main" id="{3B74FB8E-84DA-2542-AC8F-3601294EBEBE}"/>
              </a:ext>
            </a:extLst>
          </p:cNvPr>
          <p:cNvCxnSpPr/>
          <p:nvPr/>
        </p:nvCxnSpPr>
        <p:spPr>
          <a:xfrm>
            <a:off x="7662860" y="255307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62FEB413-316E-2A4E-908D-FB9E3E91A3B8}"/>
              </a:ext>
            </a:extLst>
          </p:cNvPr>
          <p:cNvSpPr txBox="1"/>
          <p:nvPr/>
        </p:nvSpPr>
        <p:spPr>
          <a:xfrm>
            <a:off x="7381872" y="3153150"/>
            <a:ext cx="900113" cy="738664"/>
          </a:xfrm>
          <a:prstGeom prst="rect">
            <a:avLst/>
          </a:prstGeom>
          <a:noFill/>
        </p:spPr>
        <p:txBody>
          <a:bodyPr wrap="square" rtlCol="0">
            <a:spAutoFit/>
          </a:bodyPr>
          <a:lstStyle/>
          <a:p>
            <a:r>
              <a:rPr lang="en-US" sz="1400" dirty="0"/>
              <a:t>Dealing with strings</a:t>
            </a:r>
          </a:p>
        </p:txBody>
      </p:sp>
      <p:sp>
        <p:nvSpPr>
          <p:cNvPr id="18" name="TextBox 17">
            <a:extLst>
              <a:ext uri="{FF2B5EF4-FFF2-40B4-BE49-F238E27FC236}">
                <a16:creationId xmlns:a16="http://schemas.microsoft.com/office/drawing/2014/main" id="{3D1EE8F9-911A-D74C-A1DB-5956563F3DC9}"/>
              </a:ext>
            </a:extLst>
          </p:cNvPr>
          <p:cNvSpPr txBox="1"/>
          <p:nvPr/>
        </p:nvSpPr>
        <p:spPr>
          <a:xfrm>
            <a:off x="7043738" y="4275081"/>
            <a:ext cx="4614862" cy="1754326"/>
          </a:xfrm>
          <a:prstGeom prst="rect">
            <a:avLst/>
          </a:prstGeom>
          <a:noFill/>
        </p:spPr>
        <p:txBody>
          <a:bodyPr wrap="square" rtlCol="0">
            <a:spAutoFit/>
          </a:bodyPr>
          <a:lstStyle/>
          <a:p>
            <a:r>
              <a:rPr lang="en-US" dirty="0" err="1"/>
              <a:t>unix</a:t>
            </a:r>
            <a:r>
              <a:rPr lang="en-US" dirty="0"/>
              <a:t> is great </a:t>
            </a:r>
            <a:r>
              <a:rPr lang="en-US" dirty="0" err="1"/>
              <a:t>os</a:t>
            </a:r>
            <a:r>
              <a:rPr lang="en-US" dirty="0"/>
              <a:t>. </a:t>
            </a:r>
            <a:r>
              <a:rPr lang="en-US" dirty="0" err="1"/>
              <a:t>unix</a:t>
            </a:r>
            <a:r>
              <a:rPr lang="en-US" dirty="0"/>
              <a:t> is opensource. </a:t>
            </a:r>
            <a:r>
              <a:rPr lang="en-US" dirty="0" err="1"/>
              <a:t>unix</a:t>
            </a:r>
            <a:r>
              <a:rPr lang="en-US" dirty="0"/>
              <a:t> is free </a:t>
            </a:r>
            <a:r>
              <a:rPr lang="en-US" dirty="0" err="1"/>
              <a:t>os</a:t>
            </a:r>
            <a:r>
              <a:rPr lang="en-US" dirty="0"/>
              <a:t>. </a:t>
            </a:r>
          </a:p>
          <a:p>
            <a:r>
              <a:rPr lang="en-US" dirty="0"/>
              <a:t>learn operating system. </a:t>
            </a:r>
          </a:p>
          <a:p>
            <a:r>
              <a:rPr lang="en-US" dirty="0" err="1"/>
              <a:t>unix</a:t>
            </a:r>
            <a:r>
              <a:rPr lang="en-US" dirty="0"/>
              <a:t> </a:t>
            </a:r>
            <a:r>
              <a:rPr lang="en-US" dirty="0" err="1"/>
              <a:t>linux</a:t>
            </a:r>
            <a:r>
              <a:rPr lang="en-US" dirty="0"/>
              <a:t> which one you choose. </a:t>
            </a:r>
          </a:p>
          <a:p>
            <a:r>
              <a:rPr lang="en-US" dirty="0" err="1"/>
              <a:t>unix</a:t>
            </a:r>
            <a:r>
              <a:rPr lang="en-US" dirty="0"/>
              <a:t> is easy to </a:t>
            </a:r>
            <a:r>
              <a:rPr lang="en-US" dirty="0" err="1"/>
              <a:t>learn.unix</a:t>
            </a:r>
            <a:r>
              <a:rPr lang="en-US" dirty="0"/>
              <a:t> is a multiuser </a:t>
            </a:r>
            <a:r>
              <a:rPr lang="en-US" dirty="0" err="1"/>
              <a:t>os.Learn</a:t>
            </a:r>
            <a:r>
              <a:rPr lang="en-US" dirty="0"/>
              <a:t> </a:t>
            </a:r>
            <a:r>
              <a:rPr lang="en-US" dirty="0" err="1"/>
              <a:t>unix</a:t>
            </a:r>
            <a:r>
              <a:rPr lang="en-US" dirty="0"/>
              <a:t> .</a:t>
            </a:r>
            <a:r>
              <a:rPr lang="en-US" dirty="0" err="1"/>
              <a:t>unix</a:t>
            </a:r>
            <a:r>
              <a:rPr lang="en-US" dirty="0"/>
              <a:t> is a powerful.</a:t>
            </a:r>
          </a:p>
        </p:txBody>
      </p:sp>
    </p:spTree>
    <p:extLst>
      <p:ext uri="{BB962C8B-B14F-4D97-AF65-F5344CB8AC3E}">
        <p14:creationId xmlns:p14="http://schemas.microsoft.com/office/powerpoint/2010/main" val="1428875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Sed</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a:bodyPr>
          <a:lstStyle/>
          <a:p>
            <a:r>
              <a:rPr lang="en-US" dirty="0">
                <a:solidFill>
                  <a:schemeClr val="tx1"/>
                </a:solidFill>
              </a:rPr>
              <a:t>Examples:</a:t>
            </a:r>
          </a:p>
          <a:p>
            <a:r>
              <a:rPr lang="en-US" dirty="0">
                <a:solidFill>
                  <a:schemeClr val="tx1"/>
                </a:solidFill>
              </a:rPr>
              <a:t>Go to your terminal. </a:t>
            </a:r>
            <a:r>
              <a:rPr lang="en-ZA" dirty="0"/>
              <a:t>Navigate to </a:t>
            </a:r>
            <a:r>
              <a:rPr lang="en-ZA" dirty="0" err="1"/>
              <a:t>Sample_Files</a:t>
            </a:r>
            <a:r>
              <a:rPr lang="en-ZA" dirty="0"/>
              <a:t> directory</a:t>
            </a:r>
            <a:endParaRPr lang="en-US" dirty="0">
              <a:solidFill>
                <a:schemeClr val="tx1"/>
              </a:solidFill>
            </a:endParaRPr>
          </a:p>
          <a:p>
            <a:r>
              <a:rPr lang="en-US" dirty="0">
                <a:solidFill>
                  <a:schemeClr val="tx1"/>
                </a:solidFill>
              </a:rPr>
              <a:t>From file6.txt:</a:t>
            </a:r>
          </a:p>
          <a:p>
            <a:pPr>
              <a:buFont typeface="Arial" panose="020B0604020202020204" pitchFamily="34" charset="0"/>
              <a:buChar char="•"/>
            </a:pPr>
            <a:r>
              <a:rPr lang="en-US" dirty="0">
                <a:solidFill>
                  <a:schemeClr val="tx1"/>
                </a:solidFill>
              </a:rPr>
              <a:t>Replace all occurrences of the word ‘rewards’ with ‘benefits’</a:t>
            </a:r>
          </a:p>
          <a:p>
            <a:pPr>
              <a:buFont typeface="Arial" panose="020B0604020202020204" pitchFamily="34" charset="0"/>
              <a:buChar char="•"/>
            </a:pPr>
            <a:r>
              <a:rPr lang="en-US" dirty="0">
                <a:solidFill>
                  <a:schemeClr val="tx1"/>
                </a:solidFill>
              </a:rPr>
              <a:t>Replace the first 5 occurrences of ‘people’ with ‘person’ </a:t>
            </a:r>
          </a:p>
          <a:p>
            <a:pPr>
              <a:buFont typeface="Arial" panose="020B0604020202020204" pitchFamily="34" charset="0"/>
              <a:buChar char="•"/>
            </a:pPr>
            <a:r>
              <a:rPr lang="en-US" dirty="0">
                <a:solidFill>
                  <a:schemeClr val="tx1"/>
                </a:solidFill>
              </a:rPr>
              <a:t>Replace all occurrences of ‘sport’ or ‘activity’ with ‘exercise’</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p:txBody>
      </p:sp>
      <p:pic>
        <p:nvPicPr>
          <p:cNvPr id="5" name="Picture 4">
            <a:extLst>
              <a:ext uri="{FF2B5EF4-FFF2-40B4-BE49-F238E27FC236}">
                <a16:creationId xmlns:a16="http://schemas.microsoft.com/office/drawing/2014/main" id="{7932A0D5-2E55-0643-9DA1-3FD74AD85433}"/>
              </a:ext>
            </a:extLst>
          </p:cNvPr>
          <p:cNvPicPr>
            <a:picLocks noChangeAspect="1"/>
          </p:cNvPicPr>
          <p:nvPr/>
        </p:nvPicPr>
        <p:blipFill rotWithShape="1">
          <a:blip r:embed="rId2"/>
          <a:srcRect t="35474" b="33554"/>
          <a:stretch/>
        </p:blipFill>
        <p:spPr>
          <a:xfrm>
            <a:off x="6867526" y="1845734"/>
            <a:ext cx="4625253" cy="859536"/>
          </a:xfrm>
          <a:prstGeom prst="rect">
            <a:avLst/>
          </a:prstGeom>
        </p:spPr>
      </p:pic>
      <p:cxnSp>
        <p:nvCxnSpPr>
          <p:cNvPr id="8" name="Straight Arrow Connector 7">
            <a:extLst>
              <a:ext uri="{FF2B5EF4-FFF2-40B4-BE49-F238E27FC236}">
                <a16:creationId xmlns:a16="http://schemas.microsoft.com/office/drawing/2014/main" id="{69486E41-E004-8042-987A-05C52FBD489F}"/>
              </a:ext>
            </a:extLst>
          </p:cNvPr>
          <p:cNvCxnSpPr/>
          <p:nvPr/>
        </p:nvCxnSpPr>
        <p:spPr>
          <a:xfrm>
            <a:off x="10639425" y="250545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9" name="Straight Arrow Connector 8">
            <a:extLst>
              <a:ext uri="{FF2B5EF4-FFF2-40B4-BE49-F238E27FC236}">
                <a16:creationId xmlns:a16="http://schemas.microsoft.com/office/drawing/2014/main" id="{EBCF73F0-A217-5843-A684-1CEB0F1C7799}"/>
              </a:ext>
            </a:extLst>
          </p:cNvPr>
          <p:cNvCxnSpPr/>
          <p:nvPr/>
        </p:nvCxnSpPr>
        <p:spPr>
          <a:xfrm>
            <a:off x="8539163" y="2529267"/>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a:extLst>
              <a:ext uri="{FF2B5EF4-FFF2-40B4-BE49-F238E27FC236}">
                <a16:creationId xmlns:a16="http://schemas.microsoft.com/office/drawing/2014/main" id="{53627267-3D9E-6B4F-808F-F6585AD9A7DA}"/>
              </a:ext>
            </a:extLst>
          </p:cNvPr>
          <p:cNvCxnSpPr/>
          <p:nvPr/>
        </p:nvCxnSpPr>
        <p:spPr>
          <a:xfrm>
            <a:off x="9667875" y="2514979"/>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6FBADAF5-522A-6A41-B4A8-BBD9C8AEE511}"/>
              </a:ext>
            </a:extLst>
          </p:cNvPr>
          <p:cNvSpPr txBox="1"/>
          <p:nvPr/>
        </p:nvSpPr>
        <p:spPr>
          <a:xfrm>
            <a:off x="8258175" y="3129342"/>
            <a:ext cx="900113" cy="954107"/>
          </a:xfrm>
          <a:prstGeom prst="rect">
            <a:avLst/>
          </a:prstGeom>
          <a:noFill/>
        </p:spPr>
        <p:txBody>
          <a:bodyPr wrap="square" rtlCol="0">
            <a:spAutoFit/>
          </a:bodyPr>
          <a:lstStyle/>
          <a:p>
            <a:r>
              <a:rPr lang="en-US" sz="1400" dirty="0"/>
              <a:t>String pattern to be replaced</a:t>
            </a:r>
          </a:p>
        </p:txBody>
      </p:sp>
      <p:sp>
        <p:nvSpPr>
          <p:cNvPr id="13" name="TextBox 12">
            <a:extLst>
              <a:ext uri="{FF2B5EF4-FFF2-40B4-BE49-F238E27FC236}">
                <a16:creationId xmlns:a16="http://schemas.microsoft.com/office/drawing/2014/main" id="{AD52ECF2-C843-4443-83B5-A9B6326A6D68}"/>
              </a:ext>
            </a:extLst>
          </p:cNvPr>
          <p:cNvSpPr txBox="1"/>
          <p:nvPr/>
        </p:nvSpPr>
        <p:spPr>
          <a:xfrm>
            <a:off x="9310688" y="3105530"/>
            <a:ext cx="900113" cy="1169551"/>
          </a:xfrm>
          <a:prstGeom prst="rect">
            <a:avLst/>
          </a:prstGeom>
          <a:noFill/>
        </p:spPr>
        <p:txBody>
          <a:bodyPr wrap="square" rtlCol="0">
            <a:spAutoFit/>
          </a:bodyPr>
          <a:lstStyle/>
          <a:p>
            <a:r>
              <a:rPr lang="en-US" sz="1400" dirty="0"/>
              <a:t>String pattern to replace with</a:t>
            </a:r>
          </a:p>
        </p:txBody>
      </p:sp>
      <p:sp>
        <p:nvSpPr>
          <p:cNvPr id="14" name="TextBox 13">
            <a:extLst>
              <a:ext uri="{FF2B5EF4-FFF2-40B4-BE49-F238E27FC236}">
                <a16:creationId xmlns:a16="http://schemas.microsoft.com/office/drawing/2014/main" id="{7CCA1A30-1D5A-5647-86F0-04D6D821362A}"/>
              </a:ext>
            </a:extLst>
          </p:cNvPr>
          <p:cNvSpPr txBox="1"/>
          <p:nvPr/>
        </p:nvSpPr>
        <p:spPr>
          <a:xfrm>
            <a:off x="10363201" y="3092044"/>
            <a:ext cx="900113" cy="523220"/>
          </a:xfrm>
          <a:prstGeom prst="rect">
            <a:avLst/>
          </a:prstGeom>
          <a:noFill/>
        </p:spPr>
        <p:txBody>
          <a:bodyPr wrap="square" rtlCol="0">
            <a:spAutoFit/>
          </a:bodyPr>
          <a:lstStyle/>
          <a:p>
            <a:r>
              <a:rPr lang="en-US" sz="1400" dirty="0"/>
              <a:t>'global’ option</a:t>
            </a:r>
          </a:p>
        </p:txBody>
      </p:sp>
      <p:cxnSp>
        <p:nvCxnSpPr>
          <p:cNvPr id="16" name="Straight Arrow Connector 15">
            <a:extLst>
              <a:ext uri="{FF2B5EF4-FFF2-40B4-BE49-F238E27FC236}">
                <a16:creationId xmlns:a16="http://schemas.microsoft.com/office/drawing/2014/main" id="{3B74FB8E-84DA-2542-AC8F-3601294EBEBE}"/>
              </a:ext>
            </a:extLst>
          </p:cNvPr>
          <p:cNvCxnSpPr/>
          <p:nvPr/>
        </p:nvCxnSpPr>
        <p:spPr>
          <a:xfrm>
            <a:off x="7662860" y="255307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62FEB413-316E-2A4E-908D-FB9E3E91A3B8}"/>
              </a:ext>
            </a:extLst>
          </p:cNvPr>
          <p:cNvSpPr txBox="1"/>
          <p:nvPr/>
        </p:nvSpPr>
        <p:spPr>
          <a:xfrm>
            <a:off x="7381872" y="3153150"/>
            <a:ext cx="900113" cy="738664"/>
          </a:xfrm>
          <a:prstGeom prst="rect">
            <a:avLst/>
          </a:prstGeom>
          <a:noFill/>
        </p:spPr>
        <p:txBody>
          <a:bodyPr wrap="square" rtlCol="0">
            <a:spAutoFit/>
          </a:bodyPr>
          <a:lstStyle/>
          <a:p>
            <a:r>
              <a:rPr lang="en-US" sz="1400" dirty="0"/>
              <a:t>Dealing with strings</a:t>
            </a:r>
          </a:p>
        </p:txBody>
      </p:sp>
    </p:spTree>
    <p:extLst>
      <p:ext uri="{BB962C8B-B14F-4D97-AF65-F5344CB8AC3E}">
        <p14:creationId xmlns:p14="http://schemas.microsoft.com/office/powerpoint/2010/main" val="64923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89BA-A6A9-452B-ABAE-104FA3DFC3B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What is Linux?</a:t>
            </a:r>
          </a:p>
        </p:txBody>
      </p:sp>
      <p:sp>
        <p:nvSpPr>
          <p:cNvPr id="3" name="Content Placeholder 2">
            <a:extLst>
              <a:ext uri="{FF2B5EF4-FFF2-40B4-BE49-F238E27FC236}">
                <a16:creationId xmlns:a16="http://schemas.microsoft.com/office/drawing/2014/main" id="{B54099F3-3B5D-4F68-B719-4DB82CC28C1F}"/>
              </a:ext>
            </a:extLst>
          </p:cNvPr>
          <p:cNvSpPr>
            <a:spLocks noGrp="1"/>
          </p:cNvSpPr>
          <p:nvPr>
            <p:ph idx="1"/>
          </p:nvPr>
        </p:nvSpPr>
        <p:spPr>
          <a:xfrm>
            <a:off x="982980" y="1741764"/>
            <a:ext cx="4789170" cy="4023360"/>
          </a:xfrm>
        </p:spPr>
        <p:txBody>
          <a:bodyPr>
            <a:noAutofit/>
          </a:bodyPr>
          <a:lstStyle/>
          <a:p>
            <a:pPr>
              <a:buFont typeface="Arial" panose="020B0604020202020204" pitchFamily="34" charset="0"/>
              <a:buChar char="•"/>
            </a:pPr>
            <a:r>
              <a:rPr lang="en-US" sz="2200" dirty="0">
                <a:latin typeface="Cambria" panose="02040503050406030204" pitchFamily="18" charset="0"/>
                <a:ea typeface="Cambria" panose="02040503050406030204" pitchFamily="18" charset="0"/>
              </a:rPr>
              <a:t>Unix released by AT&amp;T’s Bell Labs in early 1970s.</a:t>
            </a:r>
          </a:p>
          <a:p>
            <a:pPr>
              <a:buFont typeface="Arial" panose="020B0604020202020204" pitchFamily="34" charset="0"/>
              <a:buChar char="•"/>
            </a:pPr>
            <a:r>
              <a:rPr lang="en-US" sz="2200" dirty="0">
                <a:latin typeface="Cambria" panose="02040503050406030204" pitchFamily="18" charset="0"/>
                <a:ea typeface="Cambria" panose="02040503050406030204" pitchFamily="18" charset="0"/>
              </a:rPr>
              <a:t>Unix was portable to many platforms.</a:t>
            </a:r>
          </a:p>
          <a:p>
            <a:pPr>
              <a:buFont typeface="Arial" panose="020B0604020202020204" pitchFamily="34" charset="0"/>
              <a:buChar char="•"/>
            </a:pPr>
            <a:r>
              <a:rPr lang="en-US" sz="2200" dirty="0">
                <a:latin typeface="Cambria" panose="02040503050406030204" pitchFamily="18" charset="0"/>
                <a:ea typeface="Cambria" panose="02040503050406030204" pitchFamily="18" charset="0"/>
              </a:rPr>
              <a:t>Richard Stallman and Linus </a:t>
            </a:r>
            <a:r>
              <a:rPr lang="en-US" sz="2200" dirty="0" err="1">
                <a:latin typeface="Cambria" panose="02040503050406030204" pitchFamily="18" charset="0"/>
                <a:ea typeface="Cambria" panose="02040503050406030204" pitchFamily="18" charset="0"/>
              </a:rPr>
              <a:t>Torvald</a:t>
            </a:r>
            <a:r>
              <a:rPr lang="en-US" sz="2200" dirty="0">
                <a:latin typeface="Cambria" panose="02040503050406030204" pitchFamily="18" charset="0"/>
                <a:ea typeface="Cambria" panose="02040503050406030204" pitchFamily="18" charset="0"/>
              </a:rPr>
              <a:t> created an open-source alternative, with a kernel called Linux, in the 1990s. </a:t>
            </a:r>
          </a:p>
          <a:p>
            <a:pPr>
              <a:buFont typeface="Arial" panose="020B0604020202020204" pitchFamily="34" charset="0"/>
              <a:buChar char="•"/>
            </a:pPr>
            <a:r>
              <a:rPr lang="en-US" sz="2200" dirty="0">
                <a:latin typeface="Cambria" panose="02040503050406030204" pitchFamily="18" charset="0"/>
                <a:ea typeface="Cambria" panose="02040503050406030204" pitchFamily="18" charset="0"/>
              </a:rPr>
              <a:t>Linux kernel is extremely common in data servers, phones, cars, TVs, and more. </a:t>
            </a:r>
          </a:p>
        </p:txBody>
      </p:sp>
      <p:pic>
        <p:nvPicPr>
          <p:cNvPr id="2050" name="Picture 2" descr="Image result for operating system kernel distribution">
            <a:extLst>
              <a:ext uri="{FF2B5EF4-FFF2-40B4-BE49-F238E27FC236}">
                <a16:creationId xmlns:a16="http://schemas.microsoft.com/office/drawing/2014/main" id="{31AFFB17-4DE1-4704-B58B-8CACDFBCA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134" y="1667112"/>
            <a:ext cx="5192712" cy="40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210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Commands for Bioinformaticians</a:t>
            </a:r>
          </a:p>
        </p:txBody>
      </p:sp>
      <p:graphicFrame>
        <p:nvGraphicFramePr>
          <p:cNvPr id="5" name="Content Placeholder 2">
            <a:extLst>
              <a:ext uri="{FF2B5EF4-FFF2-40B4-BE49-F238E27FC236}">
                <a16:creationId xmlns:a16="http://schemas.microsoft.com/office/drawing/2014/main" id="{91383F19-5E00-4F63-98F9-16CD8F3A2C6E}"/>
              </a:ext>
            </a:extLst>
          </p:cNvPr>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742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curl command</a:t>
            </a:r>
          </a:p>
        </p:txBody>
      </p:sp>
      <p:sp>
        <p:nvSpPr>
          <p:cNvPr id="6" name="Content Placeholder 5">
            <a:extLst>
              <a:ext uri="{FF2B5EF4-FFF2-40B4-BE49-F238E27FC236}">
                <a16:creationId xmlns:a16="http://schemas.microsoft.com/office/drawing/2014/main" id="{8DD7EAE0-3A9C-9B4F-A1C4-1ECA6A5D8291}"/>
              </a:ext>
            </a:extLst>
          </p:cNvPr>
          <p:cNvSpPr>
            <a:spLocks noGrp="1"/>
          </p:cNvSpPr>
          <p:nvPr>
            <p:ph idx="1"/>
          </p:nvPr>
        </p:nvSpPr>
        <p:spPr>
          <a:xfrm>
            <a:off x="1097280" y="1845734"/>
            <a:ext cx="5660702" cy="4023360"/>
          </a:xfrm>
        </p:spPr>
        <p:txBody>
          <a:bodyPr>
            <a:normAutofit fontScale="85000" lnSpcReduction="20000"/>
          </a:bodyPr>
          <a:lstStyle/>
          <a:p>
            <a:r>
              <a:rPr lang="en-GB" b="1" dirty="0"/>
              <a:t>curl</a:t>
            </a:r>
            <a:r>
              <a:rPr lang="en-GB" dirty="0"/>
              <a:t> is a command-line utility for transferring data from or to a server designed to work without user interaction. With curl, you can download or upload data, resume transfers, limit the bandwidth, proxy support, user authentication, and much more.</a:t>
            </a:r>
          </a:p>
          <a:p>
            <a:pPr algn="ctr"/>
            <a:r>
              <a:rPr lang="en-GB" dirty="0">
                <a:solidFill>
                  <a:schemeClr val="tx2"/>
                </a:solidFill>
              </a:rPr>
              <a:t>curl [options] [URL...]</a:t>
            </a:r>
          </a:p>
          <a:p>
            <a:r>
              <a:rPr lang="en-GB" dirty="0"/>
              <a:t>Options:</a:t>
            </a:r>
          </a:p>
          <a:p>
            <a:pPr>
              <a:buFont typeface="Arial" panose="020B0604020202020204" pitchFamily="34" charset="0"/>
              <a:buChar char="•"/>
            </a:pPr>
            <a:r>
              <a:rPr lang="en-GB" dirty="0"/>
              <a:t>-O, -o: To download a file, and save with the original name, or with a new specified name.</a:t>
            </a:r>
          </a:p>
          <a:p>
            <a:pPr lvl="1">
              <a:buFont typeface="Arial" panose="020B0604020202020204" pitchFamily="34" charset="0"/>
              <a:buChar char="•"/>
            </a:pPr>
            <a:r>
              <a:rPr lang="en-GB" dirty="0"/>
              <a:t>curl –O &lt;download link…&gt;</a:t>
            </a:r>
          </a:p>
          <a:p>
            <a:pPr>
              <a:buFont typeface="Arial" panose="020B0604020202020204" pitchFamily="34" charset="0"/>
              <a:buChar char="•"/>
            </a:pPr>
            <a:r>
              <a:rPr lang="en-GB" dirty="0"/>
              <a:t>-C : To resume an interrupted download</a:t>
            </a:r>
          </a:p>
          <a:p>
            <a:pPr lvl="1">
              <a:buFont typeface="Arial" panose="020B0604020202020204" pitchFamily="34" charset="0"/>
              <a:buChar char="•"/>
            </a:pPr>
            <a:r>
              <a:rPr lang="en-GB" dirty="0"/>
              <a:t>curl -C - -O &lt;download link…&gt;</a:t>
            </a:r>
          </a:p>
          <a:p>
            <a:pPr>
              <a:buFont typeface="Arial" panose="020B0604020202020204" pitchFamily="34" charset="0"/>
              <a:buChar char="•"/>
            </a:pPr>
            <a:r>
              <a:rPr lang="en-GB" dirty="0"/>
              <a:t>-L : instructs curl to follow any redirect until it reaches the final destination</a:t>
            </a:r>
          </a:p>
          <a:p>
            <a:pPr lvl="1">
              <a:buFont typeface="Arial" panose="020B0604020202020204" pitchFamily="34" charset="0"/>
              <a:buChar char="•"/>
            </a:pPr>
            <a:r>
              <a:rPr lang="en-GB" dirty="0"/>
              <a:t>curl -L </a:t>
            </a:r>
            <a:r>
              <a:rPr lang="en-GB" dirty="0" err="1"/>
              <a:t>google.com</a:t>
            </a:r>
            <a:endParaRPr lang="en-MU" dirty="0"/>
          </a:p>
        </p:txBody>
      </p:sp>
      <p:pic>
        <p:nvPicPr>
          <p:cNvPr id="3" name="Picture 2">
            <a:extLst>
              <a:ext uri="{FF2B5EF4-FFF2-40B4-BE49-F238E27FC236}">
                <a16:creationId xmlns:a16="http://schemas.microsoft.com/office/drawing/2014/main" id="{4F57E7C6-40F3-7F4D-9916-40D797480735}"/>
              </a:ext>
            </a:extLst>
          </p:cNvPr>
          <p:cNvPicPr>
            <a:picLocks noChangeAspect="1"/>
          </p:cNvPicPr>
          <p:nvPr/>
        </p:nvPicPr>
        <p:blipFill>
          <a:blip r:embed="rId2"/>
          <a:stretch>
            <a:fillRect/>
          </a:stretch>
        </p:blipFill>
        <p:spPr>
          <a:xfrm>
            <a:off x="6893907" y="2586956"/>
            <a:ext cx="4794179" cy="2540915"/>
          </a:xfrm>
          <a:prstGeom prst="rect">
            <a:avLst/>
          </a:prstGeom>
        </p:spPr>
      </p:pic>
    </p:spTree>
    <p:extLst>
      <p:ext uri="{BB962C8B-B14F-4D97-AF65-F5344CB8AC3E}">
        <p14:creationId xmlns:p14="http://schemas.microsoft.com/office/powerpoint/2010/main" val="3863144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sort command</a:t>
            </a:r>
          </a:p>
        </p:txBody>
      </p:sp>
      <p:sp>
        <p:nvSpPr>
          <p:cNvPr id="6" name="Content Placeholder 5">
            <a:extLst>
              <a:ext uri="{FF2B5EF4-FFF2-40B4-BE49-F238E27FC236}">
                <a16:creationId xmlns:a16="http://schemas.microsoft.com/office/drawing/2014/main" id="{8DD7EAE0-3A9C-9B4F-A1C4-1ECA6A5D8291}"/>
              </a:ext>
            </a:extLst>
          </p:cNvPr>
          <p:cNvSpPr>
            <a:spLocks noGrp="1"/>
          </p:cNvSpPr>
          <p:nvPr>
            <p:ph idx="1"/>
          </p:nvPr>
        </p:nvSpPr>
        <p:spPr>
          <a:xfrm>
            <a:off x="1097280" y="1845734"/>
            <a:ext cx="5660702" cy="4023360"/>
          </a:xfrm>
        </p:spPr>
        <p:txBody>
          <a:bodyPr>
            <a:normAutofit/>
          </a:bodyPr>
          <a:lstStyle/>
          <a:p>
            <a:r>
              <a:rPr lang="en-GB" b="1" dirty="0"/>
              <a:t>sort</a:t>
            </a:r>
            <a:r>
              <a:rPr lang="en-GB" dirty="0"/>
              <a:t>  command helps in </a:t>
            </a:r>
            <a:r>
              <a:rPr lang="en-GB" b="1" dirty="0"/>
              <a:t>sorting out the contents of a file alphabetically</a:t>
            </a:r>
            <a:endParaRPr lang="en-GB" dirty="0"/>
          </a:p>
          <a:p>
            <a:pPr algn="ctr"/>
            <a:r>
              <a:rPr lang="en-GB" dirty="0">
                <a:solidFill>
                  <a:schemeClr val="tx2"/>
                </a:solidFill>
              </a:rPr>
              <a:t>sort [options] [filename]</a:t>
            </a:r>
          </a:p>
          <a:p>
            <a:r>
              <a:rPr lang="en-GB" dirty="0"/>
              <a:t>Options:</a:t>
            </a:r>
          </a:p>
          <a:p>
            <a:pPr marL="0" indent="0">
              <a:buNone/>
            </a:pPr>
            <a:endParaRPr lang="en-MU" dirty="0"/>
          </a:p>
        </p:txBody>
      </p:sp>
      <p:graphicFrame>
        <p:nvGraphicFramePr>
          <p:cNvPr id="4" name="Table 3">
            <a:extLst>
              <a:ext uri="{FF2B5EF4-FFF2-40B4-BE49-F238E27FC236}">
                <a16:creationId xmlns:a16="http://schemas.microsoft.com/office/drawing/2014/main" id="{E487493D-53EA-A846-B501-86397176203E}"/>
              </a:ext>
            </a:extLst>
          </p:cNvPr>
          <p:cNvGraphicFramePr>
            <a:graphicFrameLocks noGrp="1"/>
          </p:cNvGraphicFramePr>
          <p:nvPr/>
        </p:nvGraphicFramePr>
        <p:xfrm>
          <a:off x="1097280" y="3429000"/>
          <a:ext cx="4088447" cy="1280160"/>
        </p:xfrm>
        <a:graphic>
          <a:graphicData uri="http://schemas.openxmlformats.org/drawingml/2006/table">
            <a:tbl>
              <a:tblPr/>
              <a:tblGrid>
                <a:gridCol w="704863">
                  <a:extLst>
                    <a:ext uri="{9D8B030D-6E8A-4147-A177-3AD203B41FA5}">
                      <a16:colId xmlns:a16="http://schemas.microsoft.com/office/drawing/2014/main" val="2166120029"/>
                    </a:ext>
                  </a:extLst>
                </a:gridCol>
                <a:gridCol w="3383584">
                  <a:extLst>
                    <a:ext uri="{9D8B030D-6E8A-4147-A177-3AD203B41FA5}">
                      <a16:colId xmlns:a16="http://schemas.microsoft.com/office/drawing/2014/main" val="1635958561"/>
                    </a:ext>
                  </a:extLst>
                </a:gridCol>
              </a:tblGrid>
              <a:tr h="0">
                <a:tc>
                  <a:txBody>
                    <a:bodyPr/>
                    <a:lstStyle/>
                    <a:p>
                      <a:pPr algn="l" fontAlgn="t"/>
                      <a:r>
                        <a:rPr lang="en-GB" dirty="0">
                          <a:effectLst/>
                        </a:rPr>
                        <a:t>-r</a:t>
                      </a:r>
                    </a:p>
                  </a:txBody>
                  <a:tcPr marL="76200" marR="76200" marT="76200" marB="76200">
                    <a:lnL w="12700" cap="flat" cmpd="sng" algn="ctr">
                      <a:solidFill>
                        <a:srgbClr val="00F4E6"/>
                      </a:solidFill>
                      <a:prstDash val="solid"/>
                      <a:round/>
                      <a:headEnd type="none" w="med" len="med"/>
                      <a:tailEnd type="none" w="med" len="med"/>
                    </a:lnL>
                    <a:lnR w="12700" cap="flat" cmpd="sng" algn="ctr">
                      <a:solidFill>
                        <a:srgbClr val="20D9E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a:effectLst/>
                        </a:rPr>
                        <a:t>Reverses  sorting</a:t>
                      </a:r>
                    </a:p>
                  </a:txBody>
                  <a:tcPr marL="76200" marR="76200" marT="76200" marB="76200">
                    <a:lnL w="12700" cap="flat" cmpd="sng" algn="ctr">
                      <a:solidFill>
                        <a:srgbClr val="20D9E6"/>
                      </a:solidFill>
                      <a:prstDash val="solid"/>
                      <a:round/>
                      <a:headEnd type="none" w="med" len="med"/>
                      <a:tailEnd type="none" w="med" len="med"/>
                    </a:lnL>
                    <a:lnR w="12700" cap="flat" cmpd="sng" algn="ctr">
                      <a:solidFill>
                        <a:srgbClr val="00EEE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86080716"/>
                  </a:ext>
                </a:extLst>
              </a:tr>
              <a:tr h="0">
                <a:tc>
                  <a:txBody>
                    <a:bodyPr/>
                    <a:lstStyle/>
                    <a:p>
                      <a:pPr algn="l" fontAlgn="t"/>
                      <a:r>
                        <a:rPr lang="en-GB">
                          <a:effectLst/>
                        </a:rPr>
                        <a:t>-n</a:t>
                      </a:r>
                    </a:p>
                  </a:txBody>
                  <a:tcPr marL="76200" marR="76200" marT="76200" marB="76200">
                    <a:lnL w="12700" cap="flat" cmpd="sng" algn="ctr">
                      <a:solidFill>
                        <a:srgbClr val="40E4E6"/>
                      </a:solidFill>
                      <a:prstDash val="solid"/>
                      <a:round/>
                      <a:headEnd type="none" w="med" len="med"/>
                      <a:tailEnd type="none" w="med" len="med"/>
                    </a:lnL>
                    <a:lnR w="12700" cap="flat" cmpd="sng" algn="ctr">
                      <a:solidFill>
                        <a:srgbClr val="D011E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GB" dirty="0">
                          <a:effectLst/>
                        </a:rPr>
                        <a:t>Sorts numerically</a:t>
                      </a:r>
                    </a:p>
                  </a:txBody>
                  <a:tcPr marL="76200" marR="76200" marT="76200" marB="76200">
                    <a:lnL w="12700" cap="flat" cmpd="sng" algn="ctr">
                      <a:solidFill>
                        <a:srgbClr val="D011E5"/>
                      </a:solidFill>
                      <a:prstDash val="solid"/>
                      <a:round/>
                      <a:headEnd type="none" w="med" len="med"/>
                      <a:tailEnd type="none" w="med" len="med"/>
                    </a:lnL>
                    <a:lnR w="12700" cap="flat" cmpd="sng" algn="ctr">
                      <a:solidFill>
                        <a:srgbClr val="201CE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71308038"/>
                  </a:ext>
                </a:extLst>
              </a:tr>
              <a:tr h="0">
                <a:tc>
                  <a:txBody>
                    <a:bodyPr/>
                    <a:lstStyle/>
                    <a:p>
                      <a:pPr algn="l" fontAlgn="t"/>
                      <a:r>
                        <a:rPr lang="en-GB">
                          <a:effectLst/>
                        </a:rPr>
                        <a:t>-f</a:t>
                      </a:r>
                    </a:p>
                  </a:txBody>
                  <a:tcPr marL="76200" marR="76200" marT="76200" marB="76200">
                    <a:lnL w="12700" cap="flat" cmpd="sng" algn="ctr">
                      <a:solidFill>
                        <a:srgbClr val="3013E5"/>
                      </a:solidFill>
                      <a:prstDash val="solid"/>
                      <a:round/>
                      <a:headEnd type="none" w="med" len="med"/>
                      <a:tailEnd type="none" w="med" len="med"/>
                    </a:lnL>
                    <a:lnR w="12700" cap="flat" cmpd="sng" algn="ctr">
                      <a:solidFill>
                        <a:srgbClr val="603CE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9012E5"/>
                      </a:solidFill>
                      <a:prstDash val="solid"/>
                      <a:round/>
                      <a:headEnd type="none" w="med" len="med"/>
                      <a:tailEnd type="none" w="med" len="med"/>
                    </a:lnB>
                    <a:solidFill>
                      <a:srgbClr val="FFFFFF"/>
                    </a:solidFill>
                  </a:tcPr>
                </a:tc>
                <a:tc>
                  <a:txBody>
                    <a:bodyPr/>
                    <a:lstStyle/>
                    <a:p>
                      <a:pPr algn="l" fontAlgn="t"/>
                      <a:r>
                        <a:rPr lang="en-GB" dirty="0">
                          <a:effectLst/>
                        </a:rPr>
                        <a:t>Case insensitive sorting </a:t>
                      </a:r>
                    </a:p>
                  </a:txBody>
                  <a:tcPr marL="76200" marR="76200" marT="76200" marB="76200">
                    <a:lnL w="12700" cap="flat" cmpd="sng" algn="ctr">
                      <a:solidFill>
                        <a:srgbClr val="603CE5"/>
                      </a:solidFill>
                      <a:prstDash val="solid"/>
                      <a:round/>
                      <a:headEnd type="none" w="med" len="med"/>
                      <a:tailEnd type="none" w="med" len="med"/>
                    </a:lnL>
                    <a:lnR w="12700" cap="flat" cmpd="sng" algn="ctr">
                      <a:solidFill>
                        <a:srgbClr val="3015E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601FE5"/>
                      </a:solidFill>
                      <a:prstDash val="solid"/>
                      <a:round/>
                      <a:headEnd type="none" w="med" len="med"/>
                      <a:tailEnd type="none" w="med" len="med"/>
                    </a:lnB>
                    <a:solidFill>
                      <a:srgbClr val="FFFFFF"/>
                    </a:solidFill>
                  </a:tcPr>
                </a:tc>
                <a:extLst>
                  <a:ext uri="{0D108BD9-81ED-4DB2-BD59-A6C34878D82A}">
                    <a16:rowId xmlns:a16="http://schemas.microsoft.com/office/drawing/2014/main" val="1394586229"/>
                  </a:ext>
                </a:extLst>
              </a:tr>
            </a:tbl>
          </a:graphicData>
        </a:graphic>
      </p:graphicFrame>
      <p:sp>
        <p:nvSpPr>
          <p:cNvPr id="5" name="TextBox 4">
            <a:extLst>
              <a:ext uri="{FF2B5EF4-FFF2-40B4-BE49-F238E27FC236}">
                <a16:creationId xmlns:a16="http://schemas.microsoft.com/office/drawing/2014/main" id="{BACD6460-A9D1-FB46-94EA-9816BFD1AA90}"/>
              </a:ext>
            </a:extLst>
          </p:cNvPr>
          <p:cNvSpPr txBox="1"/>
          <p:nvPr/>
        </p:nvSpPr>
        <p:spPr>
          <a:xfrm>
            <a:off x="7018020" y="2637919"/>
            <a:ext cx="4540987" cy="2862322"/>
          </a:xfrm>
          <a:prstGeom prst="rect">
            <a:avLst/>
          </a:prstGeom>
          <a:noFill/>
        </p:spPr>
        <p:txBody>
          <a:bodyPr wrap="none" rtlCol="0">
            <a:spAutoFit/>
          </a:bodyPr>
          <a:lstStyle/>
          <a:p>
            <a:r>
              <a:rPr lang="en-MU" b="1" dirty="0"/>
              <a:t>Try it:</a:t>
            </a:r>
          </a:p>
          <a:p>
            <a:pPr marL="285750" indent="-285750">
              <a:buFontTx/>
              <a:buChar char="-"/>
            </a:pPr>
            <a:r>
              <a:rPr lang="en-MU" dirty="0"/>
              <a:t>Create a text file with a list of words </a:t>
            </a:r>
          </a:p>
          <a:p>
            <a:pPr marL="285750" indent="-285750">
              <a:buFontTx/>
              <a:buChar char="-"/>
            </a:pPr>
            <a:r>
              <a:rPr lang="en-GB" dirty="0"/>
              <a:t>E</a:t>
            </a:r>
            <a:r>
              <a:rPr lang="en-MU" dirty="0"/>
              <a:t>.g:</a:t>
            </a:r>
          </a:p>
          <a:p>
            <a:r>
              <a:rPr lang="en-MU" dirty="0"/>
              <a:t>Apples</a:t>
            </a:r>
          </a:p>
          <a:p>
            <a:r>
              <a:rPr lang="en-MU" dirty="0"/>
              <a:t>Oranges</a:t>
            </a:r>
          </a:p>
          <a:p>
            <a:r>
              <a:rPr lang="en-MU" dirty="0"/>
              <a:t>Banana</a:t>
            </a:r>
          </a:p>
          <a:p>
            <a:r>
              <a:rPr lang="en-MU" dirty="0"/>
              <a:t>Grapres</a:t>
            </a:r>
          </a:p>
          <a:p>
            <a:r>
              <a:rPr lang="en-MU" dirty="0"/>
              <a:t>Pineapple</a:t>
            </a:r>
          </a:p>
          <a:p>
            <a:r>
              <a:rPr lang="en-MU" dirty="0"/>
              <a:t>Watermelon</a:t>
            </a:r>
          </a:p>
          <a:p>
            <a:r>
              <a:rPr lang="en-MU" dirty="0"/>
              <a:t>- Sort in alphabetical order and reverse sorting</a:t>
            </a:r>
          </a:p>
        </p:txBody>
      </p:sp>
    </p:spTree>
    <p:extLst>
      <p:ext uri="{BB962C8B-B14F-4D97-AF65-F5344CB8AC3E}">
        <p14:creationId xmlns:p14="http://schemas.microsoft.com/office/powerpoint/2010/main" val="745955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tr command</a:t>
            </a:r>
          </a:p>
        </p:txBody>
      </p:sp>
      <p:sp>
        <p:nvSpPr>
          <p:cNvPr id="6" name="Content Placeholder 5">
            <a:extLst>
              <a:ext uri="{FF2B5EF4-FFF2-40B4-BE49-F238E27FC236}">
                <a16:creationId xmlns:a16="http://schemas.microsoft.com/office/drawing/2014/main" id="{8DD7EAE0-3A9C-9B4F-A1C4-1ECA6A5D8291}"/>
              </a:ext>
            </a:extLst>
          </p:cNvPr>
          <p:cNvSpPr>
            <a:spLocks noGrp="1"/>
          </p:cNvSpPr>
          <p:nvPr>
            <p:ph idx="1"/>
          </p:nvPr>
        </p:nvSpPr>
        <p:spPr>
          <a:xfrm>
            <a:off x="1097280" y="1845734"/>
            <a:ext cx="10058400" cy="4023360"/>
          </a:xfrm>
        </p:spPr>
        <p:txBody>
          <a:bodyPr>
            <a:normAutofit/>
          </a:bodyPr>
          <a:lstStyle/>
          <a:p>
            <a:r>
              <a:rPr lang="en-GB" dirty="0"/>
              <a:t>The </a:t>
            </a:r>
            <a:r>
              <a:rPr lang="en-GB" b="1" dirty="0"/>
              <a:t>tr</a:t>
            </a:r>
            <a:r>
              <a:rPr lang="en-GB" dirty="0"/>
              <a:t> command is used for translating or deleting characters, supporting a range of transformations including uppercase to lowercase, deleting specific characters and basic find and replace</a:t>
            </a:r>
          </a:p>
          <a:p>
            <a:pPr algn="ctr"/>
            <a:r>
              <a:rPr lang="en-GB" b="1" dirty="0"/>
              <a:t>tr [OPTION] SET1 [SET2]</a:t>
            </a:r>
            <a:endParaRPr lang="en-MU" b="1" dirty="0"/>
          </a:p>
          <a:p>
            <a:pPr>
              <a:buFont typeface="Arial" panose="020B0604020202020204" pitchFamily="34" charset="0"/>
              <a:buChar char="•"/>
            </a:pPr>
            <a:r>
              <a:rPr lang="en-GB" b="1" dirty="0"/>
              <a:t>tr “[a-z]” “[A-Z]”  </a:t>
            </a:r>
            <a:r>
              <a:rPr lang="en-GB" b="1" dirty="0" err="1"/>
              <a:t>file.txt</a:t>
            </a:r>
            <a:r>
              <a:rPr lang="en-GB" dirty="0"/>
              <a:t>– Changes all lower case characters to upper case</a:t>
            </a:r>
          </a:p>
          <a:p>
            <a:pPr>
              <a:buFont typeface="Arial" panose="020B0604020202020204" pitchFamily="34" charset="0"/>
              <a:buChar char="•"/>
            </a:pPr>
            <a:r>
              <a:rPr lang="en-GB" b="1" dirty="0"/>
              <a:t>tr '{}' '()' </a:t>
            </a:r>
            <a:r>
              <a:rPr lang="en-GB" b="1" dirty="0" err="1"/>
              <a:t>newfile.txt</a:t>
            </a:r>
            <a:r>
              <a:rPr lang="en-GB" b="1" dirty="0"/>
              <a:t>- </a:t>
            </a:r>
            <a:r>
              <a:rPr lang="en-GB" dirty="0"/>
              <a:t>Changes all { } brackets to ( ) brackets</a:t>
            </a:r>
          </a:p>
          <a:p>
            <a:pPr>
              <a:buFont typeface="Arial" panose="020B0604020202020204" pitchFamily="34" charset="0"/>
              <a:buChar char="•"/>
            </a:pPr>
            <a:r>
              <a:rPr lang="en-GB" b="1" dirty="0"/>
              <a:t>tr -d ‘w’ </a:t>
            </a:r>
            <a:r>
              <a:rPr lang="en-GB" b="1" dirty="0" err="1"/>
              <a:t>file.txt</a:t>
            </a:r>
            <a:r>
              <a:rPr lang="en-GB" b="1" dirty="0"/>
              <a:t>-</a:t>
            </a:r>
            <a:r>
              <a:rPr lang="en-GB" dirty="0"/>
              <a:t> Deletes the character w </a:t>
            </a:r>
          </a:p>
          <a:p>
            <a:pPr>
              <a:buFont typeface="Arial" panose="020B0604020202020204" pitchFamily="34" charset="0"/>
              <a:buChar char="•"/>
            </a:pPr>
            <a:r>
              <a:rPr lang="en-GB" b="1" dirty="0"/>
              <a:t>tr -s [:space:] ‘ ‘ </a:t>
            </a:r>
            <a:r>
              <a:rPr lang="en-GB" b="1" dirty="0" err="1"/>
              <a:t>file.txt</a:t>
            </a:r>
            <a:r>
              <a:rPr lang="en-GB" b="1" dirty="0"/>
              <a:t>- </a:t>
            </a:r>
            <a:r>
              <a:rPr lang="en-GB" dirty="0"/>
              <a:t>Squeezes all empty spaces to a single space</a:t>
            </a:r>
          </a:p>
          <a:p>
            <a:pPr>
              <a:buFont typeface="Arial" panose="020B0604020202020204" pitchFamily="34" charset="0"/>
              <a:buChar char="•"/>
            </a:pPr>
            <a:r>
              <a:rPr lang="en-GB" b="1" dirty="0"/>
              <a:t>tr -d [:digit:] </a:t>
            </a:r>
            <a:r>
              <a:rPr lang="en-GB" b="1" dirty="0" err="1"/>
              <a:t>file.txt</a:t>
            </a:r>
            <a:r>
              <a:rPr lang="en-GB" b="1" dirty="0"/>
              <a:t>- </a:t>
            </a:r>
            <a:r>
              <a:rPr lang="en-GB" dirty="0"/>
              <a:t>Deletes all digits</a:t>
            </a:r>
            <a:endParaRPr lang="en-GB" b="1" dirty="0"/>
          </a:p>
        </p:txBody>
      </p:sp>
    </p:spTree>
    <p:extLst>
      <p:ext uri="{BB962C8B-B14F-4D97-AF65-F5344CB8AC3E}">
        <p14:creationId xmlns:p14="http://schemas.microsoft.com/office/powerpoint/2010/main" val="965460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Let’s practice with some real data!</a:t>
            </a:r>
          </a:p>
        </p:txBody>
      </p:sp>
      <p:sp>
        <p:nvSpPr>
          <p:cNvPr id="3" name="Content Placeholder 2">
            <a:extLst>
              <a:ext uri="{FF2B5EF4-FFF2-40B4-BE49-F238E27FC236}">
                <a16:creationId xmlns:a16="http://schemas.microsoft.com/office/drawing/2014/main" id="{F213997B-6CDB-5442-B7D9-0E7CA34A6EF3}"/>
              </a:ext>
            </a:extLst>
          </p:cNvPr>
          <p:cNvSpPr>
            <a:spLocks noGrp="1"/>
          </p:cNvSpPr>
          <p:nvPr>
            <p:ph idx="1"/>
          </p:nvPr>
        </p:nvSpPr>
        <p:spPr/>
        <p:txBody>
          <a:bodyPr>
            <a:normAutofit/>
          </a:bodyPr>
          <a:lstStyle/>
          <a:p>
            <a:pPr>
              <a:buFont typeface="Arial" panose="020B0604020202020204" pitchFamily="34" charset="0"/>
              <a:buChar char="•"/>
            </a:pPr>
            <a:r>
              <a:rPr lang="en-US" b="1" dirty="0"/>
              <a:t>First, let’s tidy up your working space!</a:t>
            </a:r>
          </a:p>
          <a:p>
            <a:pPr>
              <a:buFont typeface="Arial" panose="020B0604020202020204" pitchFamily="34" charset="0"/>
              <a:buChar char="•"/>
            </a:pPr>
            <a:r>
              <a:rPr lang="en-US" b="1" dirty="0"/>
              <a:t>Make a new directory called </a:t>
            </a:r>
            <a:r>
              <a:rPr lang="en-US" b="1" dirty="0" err="1"/>
              <a:t>old_work</a:t>
            </a:r>
            <a:endParaRPr lang="en-US" b="1" dirty="0"/>
          </a:p>
          <a:p>
            <a:pPr>
              <a:buFont typeface="Arial" panose="020B0604020202020204" pitchFamily="34" charset="0"/>
              <a:buChar char="•"/>
            </a:pPr>
            <a:r>
              <a:rPr lang="en-US" b="1" dirty="0"/>
              <a:t>Move all your files from yesterday to that directory</a:t>
            </a:r>
          </a:p>
          <a:p>
            <a:pPr>
              <a:buFont typeface="Arial" panose="020B0604020202020204" pitchFamily="34" charset="0"/>
              <a:buChar char="•"/>
            </a:pPr>
            <a:r>
              <a:rPr lang="en-US" b="1" dirty="0"/>
              <a:t>Go back to your home directory</a:t>
            </a:r>
          </a:p>
        </p:txBody>
      </p:sp>
    </p:spTree>
    <p:extLst>
      <p:ext uri="{BB962C8B-B14F-4D97-AF65-F5344CB8AC3E}">
        <p14:creationId xmlns:p14="http://schemas.microsoft.com/office/powerpoint/2010/main" val="3204335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Let’s practice with some real data!</a:t>
            </a:r>
          </a:p>
        </p:txBody>
      </p:sp>
      <p:sp>
        <p:nvSpPr>
          <p:cNvPr id="3" name="Content Placeholder 2">
            <a:extLst>
              <a:ext uri="{FF2B5EF4-FFF2-40B4-BE49-F238E27FC236}">
                <a16:creationId xmlns:a16="http://schemas.microsoft.com/office/drawing/2014/main" id="{F213997B-6CDB-5442-B7D9-0E7CA34A6EF3}"/>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b="1" dirty="0"/>
              <a:t>Download data</a:t>
            </a:r>
          </a:p>
          <a:p>
            <a:r>
              <a:rPr lang="en-US" dirty="0"/>
              <a:t>Use the following command: </a:t>
            </a:r>
          </a:p>
          <a:p>
            <a:pPr marL="201168" lvl="1" indent="0">
              <a:buNone/>
            </a:pPr>
            <a:r>
              <a:rPr lang="en-US" dirty="0"/>
              <a:t>	curl -L -o </a:t>
            </a:r>
            <a:r>
              <a:rPr lang="en-US" dirty="0" err="1"/>
              <a:t>Data.zip</a:t>
            </a:r>
            <a:r>
              <a:rPr lang="en-US" dirty="0"/>
              <a:t> </a:t>
            </a:r>
            <a:r>
              <a:rPr lang="en-US" dirty="0">
                <a:hlinkClick r:id="rId2"/>
              </a:rPr>
              <a:t>https://tinyurl.com/KrispLinuxWorkshopData2020</a:t>
            </a:r>
            <a:endParaRPr lang="en-US" dirty="0"/>
          </a:p>
          <a:p>
            <a:pPr>
              <a:buFont typeface="Arial" panose="020B0604020202020204" pitchFamily="34" charset="0"/>
              <a:buChar char="•"/>
            </a:pPr>
            <a:r>
              <a:rPr lang="en-US" b="1" dirty="0"/>
              <a:t>Extract files</a:t>
            </a:r>
          </a:p>
          <a:p>
            <a:pPr marL="0" indent="0">
              <a:buNone/>
            </a:pPr>
            <a:r>
              <a:rPr lang="en-US" dirty="0"/>
              <a:t>	unzip </a:t>
            </a:r>
            <a:r>
              <a:rPr lang="en-US" dirty="0" err="1"/>
              <a:t>Data.zip</a:t>
            </a:r>
            <a:endParaRPr lang="en-US" dirty="0"/>
          </a:p>
          <a:p>
            <a:pPr>
              <a:buFont typeface="Arial" panose="020B0604020202020204" pitchFamily="34" charset="0"/>
              <a:buChar char="•"/>
            </a:pPr>
            <a:r>
              <a:rPr lang="en-US" b="1" dirty="0"/>
              <a:t>Delete zip file</a:t>
            </a:r>
          </a:p>
          <a:p>
            <a:pPr>
              <a:buFont typeface="Arial" panose="020B0604020202020204" pitchFamily="34" charset="0"/>
              <a:buChar char="•"/>
            </a:pPr>
            <a:r>
              <a:rPr lang="en-US" b="1" dirty="0"/>
              <a:t>Create a new directory name ‘Data’</a:t>
            </a:r>
          </a:p>
          <a:p>
            <a:pPr>
              <a:buFont typeface="Arial" panose="020B0604020202020204" pitchFamily="34" charset="0"/>
              <a:buChar char="•"/>
            </a:pPr>
            <a:r>
              <a:rPr lang="en-US" b="1" dirty="0"/>
              <a:t>Move all sequence files to that new directory</a:t>
            </a:r>
          </a:p>
          <a:p>
            <a:pPr>
              <a:buFont typeface="Arial" panose="020B0604020202020204" pitchFamily="34" charset="0"/>
              <a:buChar char="•"/>
            </a:pPr>
            <a:r>
              <a:rPr lang="en-US" b="1" dirty="0"/>
              <a:t>Make a copy of this directory</a:t>
            </a:r>
          </a:p>
          <a:p>
            <a:pPr>
              <a:buFont typeface="Arial" panose="020B0604020202020204" pitchFamily="34" charset="0"/>
              <a:buChar char="•"/>
            </a:pPr>
            <a:r>
              <a:rPr lang="en-US" b="1" dirty="0"/>
              <a:t>Rename directory</a:t>
            </a:r>
          </a:p>
        </p:txBody>
      </p:sp>
    </p:spTree>
    <p:extLst>
      <p:ext uri="{BB962C8B-B14F-4D97-AF65-F5344CB8AC3E}">
        <p14:creationId xmlns:p14="http://schemas.microsoft.com/office/powerpoint/2010/main" val="2970727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Let’s practice with some real data!</a:t>
            </a:r>
          </a:p>
        </p:txBody>
      </p:sp>
      <p:sp>
        <p:nvSpPr>
          <p:cNvPr id="3" name="Content Placeholder 2">
            <a:extLst>
              <a:ext uri="{FF2B5EF4-FFF2-40B4-BE49-F238E27FC236}">
                <a16:creationId xmlns:a16="http://schemas.microsoft.com/office/drawing/2014/main" id="{F213997B-6CDB-5442-B7D9-0E7CA34A6EF3}"/>
              </a:ext>
            </a:extLst>
          </p:cNvPr>
          <p:cNvSpPr>
            <a:spLocks noGrp="1"/>
          </p:cNvSpPr>
          <p:nvPr>
            <p:ph idx="1"/>
          </p:nvPr>
        </p:nvSpPr>
        <p:spPr/>
        <p:txBody>
          <a:bodyPr>
            <a:normAutofit/>
          </a:bodyPr>
          <a:lstStyle/>
          <a:p>
            <a:pPr>
              <a:buFont typeface="Arial" panose="020B0604020202020204" pitchFamily="34" charset="0"/>
              <a:buChar char="•"/>
            </a:pPr>
            <a:r>
              <a:rPr lang="en-US" b="1" dirty="0"/>
              <a:t>Go into working directory</a:t>
            </a:r>
          </a:p>
          <a:p>
            <a:pPr>
              <a:buFont typeface="Arial" panose="020B0604020202020204" pitchFamily="34" charset="0"/>
              <a:buChar char="•"/>
            </a:pPr>
            <a:r>
              <a:rPr lang="en-US" b="1" dirty="0"/>
              <a:t>View the contents of some files</a:t>
            </a:r>
          </a:p>
          <a:p>
            <a:pPr>
              <a:buFont typeface="Arial" panose="020B0604020202020204" pitchFamily="34" charset="0"/>
              <a:buChar char="•"/>
            </a:pPr>
            <a:r>
              <a:rPr lang="en-US" b="1" dirty="0"/>
              <a:t>View the first few lines of some files</a:t>
            </a:r>
          </a:p>
          <a:p>
            <a:pPr>
              <a:buFont typeface="Arial" panose="020B0604020202020204" pitchFamily="34" charset="0"/>
              <a:buChar char="•"/>
            </a:pPr>
            <a:r>
              <a:rPr lang="en-US" b="1" dirty="0"/>
              <a:t>Merge sequence files</a:t>
            </a:r>
          </a:p>
          <a:p>
            <a:pPr>
              <a:buFont typeface="Arial" panose="020B0604020202020204" pitchFamily="34" charset="0"/>
              <a:buChar char="•"/>
            </a:pPr>
            <a:r>
              <a:rPr lang="en-US" b="1" dirty="0"/>
              <a:t>Search for sequences from South Africa</a:t>
            </a:r>
          </a:p>
          <a:p>
            <a:pPr>
              <a:buFont typeface="Arial" panose="020B0604020202020204" pitchFamily="34" charset="0"/>
              <a:buChar char="•"/>
            </a:pPr>
            <a:r>
              <a:rPr lang="en-US" b="1" dirty="0"/>
              <a:t>Now, list only the file names containing sequences from South Africa</a:t>
            </a:r>
          </a:p>
          <a:p>
            <a:pPr>
              <a:buFont typeface="Arial" panose="020B0604020202020204" pitchFamily="34" charset="0"/>
              <a:buChar char="•"/>
            </a:pPr>
            <a:r>
              <a:rPr lang="en-US" b="1" dirty="0"/>
              <a:t>Replace all ‘South Africa’ with ‘KZN’</a:t>
            </a:r>
          </a:p>
          <a:p>
            <a:pPr>
              <a:buFont typeface="Arial" panose="020B0604020202020204" pitchFamily="34" charset="0"/>
              <a:buChar char="•"/>
            </a:pPr>
            <a:r>
              <a:rPr lang="en-US" b="1" dirty="0"/>
              <a:t>Find files with missing sequence segments</a:t>
            </a:r>
          </a:p>
          <a:p>
            <a:pPr>
              <a:buFont typeface="Arial" panose="020B0604020202020204" pitchFamily="34" charset="0"/>
              <a:buChar char="•"/>
            </a:pPr>
            <a:r>
              <a:rPr lang="en-US" b="1" dirty="0"/>
              <a:t>Delete all missing DNA characters (N)</a:t>
            </a:r>
          </a:p>
        </p:txBody>
      </p:sp>
    </p:spTree>
    <p:extLst>
      <p:ext uri="{BB962C8B-B14F-4D97-AF65-F5344CB8AC3E}">
        <p14:creationId xmlns:p14="http://schemas.microsoft.com/office/powerpoint/2010/main" val="198125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78C-4277-4BA5-8213-62EE54A6ECF2}"/>
              </a:ext>
            </a:extLst>
          </p:cNvPr>
          <p:cNvSpPr>
            <a:spLocks noGrp="1"/>
          </p:cNvSpPr>
          <p:nvPr>
            <p:ph type="title"/>
          </p:nvPr>
        </p:nvSpPr>
        <p:spPr/>
        <p:txBody>
          <a:bodyPr/>
          <a:lstStyle/>
          <a:p>
            <a:r>
              <a:rPr lang="en-US" dirty="0"/>
              <a:t>What is Ubuntu?</a:t>
            </a:r>
          </a:p>
        </p:txBody>
      </p:sp>
      <p:sp>
        <p:nvSpPr>
          <p:cNvPr id="3" name="Content Placeholder 2">
            <a:extLst>
              <a:ext uri="{FF2B5EF4-FFF2-40B4-BE49-F238E27FC236}">
                <a16:creationId xmlns:a16="http://schemas.microsoft.com/office/drawing/2014/main" id="{020818A7-93FD-4A9A-B0D8-6E734B7368F9}"/>
              </a:ext>
            </a:extLst>
          </p:cNvPr>
          <p:cNvSpPr>
            <a:spLocks noGrp="1"/>
          </p:cNvSpPr>
          <p:nvPr>
            <p:ph idx="1"/>
          </p:nvPr>
        </p:nvSpPr>
        <p:spPr>
          <a:xfrm>
            <a:off x="1097280" y="1862051"/>
            <a:ext cx="6591993" cy="4023360"/>
          </a:xfrm>
        </p:spPr>
        <p:txBody>
          <a:bodyPr>
            <a:normAutofit lnSpcReduction="10000"/>
          </a:bodyPr>
          <a:lstStyle/>
          <a:p>
            <a:pPr>
              <a:buFont typeface="Arial" panose="020B0604020202020204" pitchFamily="34" charset="0"/>
              <a:buChar char="•"/>
            </a:pPr>
            <a:r>
              <a:rPr lang="en-US" sz="2400" dirty="0"/>
              <a:t>You may know what the word means…</a:t>
            </a:r>
          </a:p>
          <a:p>
            <a:pPr>
              <a:buFont typeface="Arial" panose="020B0604020202020204" pitchFamily="34" charset="0"/>
              <a:buChar char="•"/>
            </a:pPr>
            <a:r>
              <a:rPr lang="en-US" sz="2400" dirty="0"/>
              <a:t>Free and open-source Linux distro, based on Debian deb packages (Ubuntu Software)</a:t>
            </a:r>
          </a:p>
          <a:p>
            <a:pPr>
              <a:buFont typeface="Arial" panose="020B0604020202020204" pitchFamily="34" charset="0"/>
              <a:buChar char="•"/>
            </a:pPr>
            <a:r>
              <a:rPr lang="en-US" sz="2400" dirty="0"/>
              <a:t>Commercial support provided by Canonical Ltd</a:t>
            </a:r>
          </a:p>
          <a:p>
            <a:pPr>
              <a:buFont typeface="Arial" panose="020B0604020202020204" pitchFamily="34" charset="0"/>
              <a:buChar char="•"/>
            </a:pPr>
            <a:r>
              <a:rPr lang="en-US" sz="2400" dirty="0"/>
              <a:t>Default installation “application-light”, build/install as and when necessary</a:t>
            </a:r>
          </a:p>
          <a:p>
            <a:pPr>
              <a:buFont typeface="Arial" panose="020B0604020202020204" pitchFamily="34" charset="0"/>
              <a:buChar char="•"/>
            </a:pPr>
            <a:r>
              <a:rPr lang="en-US" sz="2400" dirty="0"/>
              <a:t>Limited user privileges prevent corruption of OS or user-specific files</a:t>
            </a:r>
          </a:p>
          <a:p>
            <a:pPr>
              <a:buFont typeface="Arial" panose="020B0604020202020204" pitchFamily="34" charset="0"/>
              <a:buChar char="•"/>
            </a:pPr>
            <a:r>
              <a:rPr lang="en-US" sz="2400" dirty="0"/>
              <a:t>Require superuser (</a:t>
            </a:r>
            <a:r>
              <a:rPr lang="en-US" sz="2400" dirty="0" err="1"/>
              <a:t>sudo</a:t>
            </a:r>
            <a:r>
              <a:rPr lang="en-US" sz="2400" dirty="0"/>
              <a:t>) privileges to access kernel/root </a:t>
            </a:r>
          </a:p>
        </p:txBody>
      </p:sp>
      <p:pic>
        <p:nvPicPr>
          <p:cNvPr id="5122" name="Picture 2" descr="Image result for ubuntu">
            <a:extLst>
              <a:ext uri="{FF2B5EF4-FFF2-40B4-BE49-F238E27FC236}">
                <a16:creationId xmlns:a16="http://schemas.microsoft.com/office/drawing/2014/main" id="{8C74D7C0-3B3F-4C41-9AB2-8BEB97642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863" y="2766147"/>
            <a:ext cx="3726205" cy="205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0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962C-841B-4FB8-946C-E626F64B8245}"/>
              </a:ext>
            </a:extLst>
          </p:cNvPr>
          <p:cNvSpPr>
            <a:spLocks noGrp="1"/>
          </p:cNvSpPr>
          <p:nvPr>
            <p:ph type="title"/>
          </p:nvPr>
        </p:nvSpPr>
        <p:spPr/>
        <p:txBody>
          <a:bodyPr/>
          <a:lstStyle/>
          <a:p>
            <a:r>
              <a:rPr lang="en-US" dirty="0"/>
              <a:t>The command line</a:t>
            </a:r>
          </a:p>
        </p:txBody>
      </p:sp>
      <p:sp>
        <p:nvSpPr>
          <p:cNvPr id="3" name="Content Placeholder 2">
            <a:extLst>
              <a:ext uri="{FF2B5EF4-FFF2-40B4-BE49-F238E27FC236}">
                <a16:creationId xmlns:a16="http://schemas.microsoft.com/office/drawing/2014/main" id="{3A887775-CA79-4BC0-89A8-C8CDD990AE8C}"/>
              </a:ext>
            </a:extLst>
          </p:cNvPr>
          <p:cNvSpPr>
            <a:spLocks noGrp="1"/>
          </p:cNvSpPr>
          <p:nvPr>
            <p:ph idx="1"/>
          </p:nvPr>
        </p:nvSpPr>
        <p:spPr>
          <a:xfrm>
            <a:off x="1097280" y="1845734"/>
            <a:ext cx="4998720" cy="4023360"/>
          </a:xfrm>
        </p:spPr>
        <p:txBody>
          <a:bodyPr>
            <a:normAutofit fontScale="92500" lnSpcReduction="20000"/>
          </a:bodyPr>
          <a:lstStyle/>
          <a:p>
            <a:pPr>
              <a:buFont typeface="Arial" panose="020B0604020202020204" pitchFamily="34" charset="0"/>
              <a:buChar char="•"/>
            </a:pPr>
            <a:r>
              <a:rPr lang="en-US" sz="2400" dirty="0"/>
              <a:t>A user interface that is navigated by typing commands at prompts, instead of using the mouse.</a:t>
            </a:r>
          </a:p>
          <a:p>
            <a:pPr>
              <a:buFont typeface="Arial" panose="020B0604020202020204" pitchFamily="34" charset="0"/>
              <a:buChar char="•"/>
            </a:pPr>
            <a:r>
              <a:rPr lang="en-US" sz="2400" dirty="0"/>
              <a:t>Also referred to as </a:t>
            </a:r>
            <a:r>
              <a:rPr lang="en-US" sz="2400" dirty="0" err="1"/>
              <a:t>cmd</a:t>
            </a:r>
            <a:r>
              <a:rPr lang="en-US" sz="2400" dirty="0"/>
              <a:t>, CLI, prompt, console or terminal. </a:t>
            </a:r>
          </a:p>
          <a:p>
            <a:pPr>
              <a:buFont typeface="Arial" panose="020B0604020202020204" pitchFamily="34" charset="0"/>
              <a:buChar char="•"/>
            </a:pPr>
            <a:r>
              <a:rPr lang="en-US" sz="2400" dirty="0"/>
              <a:t>The default shell for most Linux distributions is GNU Bash. </a:t>
            </a:r>
          </a:p>
          <a:p>
            <a:pPr>
              <a:buFont typeface="Arial" panose="020B0604020202020204" pitchFamily="34" charset="0"/>
              <a:buChar char="•"/>
            </a:pPr>
            <a:endParaRPr lang="en-US" sz="2400" dirty="0"/>
          </a:p>
          <a:p>
            <a:pPr marL="0" indent="0">
              <a:buNone/>
            </a:pPr>
            <a:r>
              <a:rPr lang="en-US" dirty="0"/>
              <a:t>Mac (terminal): Applications-&gt;Utilities</a:t>
            </a:r>
          </a:p>
          <a:p>
            <a:pPr marL="0" indent="0">
              <a:buNone/>
            </a:pPr>
            <a:r>
              <a:rPr lang="en-US" dirty="0"/>
              <a:t>Linux (terminal): Applications-&gt;Utilities</a:t>
            </a:r>
          </a:p>
          <a:p>
            <a:pPr marL="0" indent="0">
              <a:buNone/>
            </a:pPr>
            <a:r>
              <a:rPr lang="en-US" dirty="0"/>
              <a:t>Windows: search Command Prompt or </a:t>
            </a:r>
            <a:r>
              <a:rPr lang="en-US" dirty="0" err="1"/>
              <a:t>Windows+R</a:t>
            </a:r>
            <a:r>
              <a:rPr lang="en-US" dirty="0"/>
              <a:t>, </a:t>
            </a:r>
            <a:r>
              <a:rPr lang="en-US" dirty="0" err="1"/>
              <a:t>cmd</a:t>
            </a:r>
            <a:endParaRPr lang="en-US" dirty="0"/>
          </a:p>
          <a:p>
            <a:pPr>
              <a:buFont typeface="Arial" panose="020B0604020202020204" pitchFamily="34" charset="0"/>
              <a:buChar char="•"/>
            </a:pPr>
            <a:endParaRPr lang="en-US" dirty="0"/>
          </a:p>
        </p:txBody>
      </p:sp>
      <p:pic>
        <p:nvPicPr>
          <p:cNvPr id="4098" name="Picture 2" descr="Image result for shell operating syste,">
            <a:extLst>
              <a:ext uri="{FF2B5EF4-FFF2-40B4-BE49-F238E27FC236}">
                <a16:creationId xmlns:a16="http://schemas.microsoft.com/office/drawing/2014/main" id="{73601F9B-1F3A-4245-A00A-C09B654E8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388" y="1845734"/>
            <a:ext cx="3409950"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6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4F85-C246-42CC-B7F6-38F44E575EB6}"/>
              </a:ext>
            </a:extLst>
          </p:cNvPr>
          <p:cNvSpPr>
            <a:spLocks noGrp="1"/>
          </p:cNvSpPr>
          <p:nvPr>
            <p:ph type="title"/>
          </p:nvPr>
        </p:nvSpPr>
        <p:spPr/>
        <p:txBody>
          <a:bodyPr/>
          <a:lstStyle/>
          <a:p>
            <a:r>
              <a:rPr lang="en-US" dirty="0"/>
              <a:t>Ubuntu terminal</a:t>
            </a:r>
          </a:p>
        </p:txBody>
      </p:sp>
      <p:pic>
        <p:nvPicPr>
          <p:cNvPr id="4" name="Content Placeholder 3">
            <a:extLst>
              <a:ext uri="{FF2B5EF4-FFF2-40B4-BE49-F238E27FC236}">
                <a16:creationId xmlns:a16="http://schemas.microsoft.com/office/drawing/2014/main" id="{90D8609B-4C55-41B0-9C21-549AC791B766}"/>
              </a:ext>
            </a:extLst>
          </p:cNvPr>
          <p:cNvPicPr>
            <a:picLocks noGrp="1" noChangeAspect="1"/>
          </p:cNvPicPr>
          <p:nvPr>
            <p:ph idx="1"/>
          </p:nvPr>
        </p:nvPicPr>
        <p:blipFill>
          <a:blip r:embed="rId2"/>
          <a:stretch>
            <a:fillRect/>
          </a:stretch>
        </p:blipFill>
        <p:spPr>
          <a:xfrm>
            <a:off x="1878013" y="2667000"/>
            <a:ext cx="8496300" cy="2381250"/>
          </a:xfrm>
          <a:prstGeom prst="rect">
            <a:avLst/>
          </a:prstGeom>
        </p:spPr>
      </p:pic>
      <p:cxnSp>
        <p:nvCxnSpPr>
          <p:cNvPr id="6" name="Straight Arrow Connector 5">
            <a:extLst>
              <a:ext uri="{FF2B5EF4-FFF2-40B4-BE49-F238E27FC236}">
                <a16:creationId xmlns:a16="http://schemas.microsoft.com/office/drawing/2014/main" id="{EBCA3D1F-1B2D-4571-989A-2021E89EE865}"/>
              </a:ext>
            </a:extLst>
          </p:cNvPr>
          <p:cNvCxnSpPr>
            <a:cxnSpLocks/>
          </p:cNvCxnSpPr>
          <p:nvPr/>
        </p:nvCxnSpPr>
        <p:spPr>
          <a:xfrm>
            <a:off x="1298864" y="2410691"/>
            <a:ext cx="737754"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4598D5D-741F-4235-981E-0B97B3980B58}"/>
              </a:ext>
            </a:extLst>
          </p:cNvPr>
          <p:cNvCxnSpPr>
            <a:cxnSpLocks/>
          </p:cNvCxnSpPr>
          <p:nvPr/>
        </p:nvCxnSpPr>
        <p:spPr>
          <a:xfrm flipH="1">
            <a:off x="3467100" y="2175164"/>
            <a:ext cx="1000991" cy="962891"/>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70BED6F-7697-4244-91B1-009289AC7343}"/>
              </a:ext>
            </a:extLst>
          </p:cNvPr>
          <p:cNvCxnSpPr>
            <a:cxnSpLocks/>
          </p:cNvCxnSpPr>
          <p:nvPr/>
        </p:nvCxnSpPr>
        <p:spPr>
          <a:xfrm flipH="1">
            <a:off x="5784994" y="2410691"/>
            <a:ext cx="678151"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C03C26D1-13B6-440A-9507-A21D7820E975}"/>
              </a:ext>
            </a:extLst>
          </p:cNvPr>
          <p:cNvCxnSpPr>
            <a:cxnSpLocks/>
          </p:cNvCxnSpPr>
          <p:nvPr/>
        </p:nvCxnSpPr>
        <p:spPr>
          <a:xfrm flipH="1">
            <a:off x="6841403" y="2410691"/>
            <a:ext cx="678151"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356FDA0-A614-447B-B54E-07BF789FC99D}"/>
              </a:ext>
            </a:extLst>
          </p:cNvPr>
          <p:cNvCxnSpPr>
            <a:cxnSpLocks/>
          </p:cNvCxnSpPr>
          <p:nvPr/>
        </p:nvCxnSpPr>
        <p:spPr>
          <a:xfrm flipH="1">
            <a:off x="8389649" y="2410691"/>
            <a:ext cx="678151"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7EEC8EC-E8CB-4ECA-9365-87E809F5197B}"/>
              </a:ext>
            </a:extLst>
          </p:cNvPr>
          <p:cNvCxnSpPr>
            <a:cxnSpLocks/>
          </p:cNvCxnSpPr>
          <p:nvPr/>
        </p:nvCxnSpPr>
        <p:spPr>
          <a:xfrm flipH="1" flipV="1">
            <a:off x="2119745" y="4551218"/>
            <a:ext cx="1347356" cy="820428"/>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7CD059B4-2159-4C03-BD17-118FD881B963}"/>
              </a:ext>
            </a:extLst>
          </p:cNvPr>
          <p:cNvSpPr txBox="1"/>
          <p:nvPr/>
        </p:nvSpPr>
        <p:spPr>
          <a:xfrm>
            <a:off x="761732" y="2032463"/>
            <a:ext cx="2254827" cy="369332"/>
          </a:xfrm>
          <a:prstGeom prst="rect">
            <a:avLst/>
          </a:prstGeom>
          <a:noFill/>
        </p:spPr>
        <p:txBody>
          <a:bodyPr wrap="square" rtlCol="0">
            <a:spAutoFit/>
          </a:bodyPr>
          <a:lstStyle/>
          <a:p>
            <a:r>
              <a:rPr lang="en-US" dirty="0"/>
              <a:t>Computer user</a:t>
            </a:r>
          </a:p>
        </p:txBody>
      </p:sp>
      <p:sp>
        <p:nvSpPr>
          <p:cNvPr id="17" name="TextBox 16">
            <a:extLst>
              <a:ext uri="{FF2B5EF4-FFF2-40B4-BE49-F238E27FC236}">
                <a16:creationId xmlns:a16="http://schemas.microsoft.com/office/drawing/2014/main" id="{C2E85606-DE3A-43E1-B2DF-38C74868051F}"/>
              </a:ext>
            </a:extLst>
          </p:cNvPr>
          <p:cNvSpPr txBox="1"/>
          <p:nvPr/>
        </p:nvSpPr>
        <p:spPr>
          <a:xfrm>
            <a:off x="3340677" y="1832848"/>
            <a:ext cx="2254827" cy="369332"/>
          </a:xfrm>
          <a:prstGeom prst="rect">
            <a:avLst/>
          </a:prstGeom>
          <a:noFill/>
        </p:spPr>
        <p:txBody>
          <a:bodyPr wrap="square" rtlCol="0">
            <a:spAutoFit/>
          </a:bodyPr>
          <a:lstStyle/>
          <a:p>
            <a:r>
              <a:rPr lang="en-US" dirty="0"/>
              <a:t>Computer name</a:t>
            </a:r>
          </a:p>
        </p:txBody>
      </p:sp>
      <p:sp>
        <p:nvSpPr>
          <p:cNvPr id="18" name="TextBox 17">
            <a:extLst>
              <a:ext uri="{FF2B5EF4-FFF2-40B4-BE49-F238E27FC236}">
                <a16:creationId xmlns:a16="http://schemas.microsoft.com/office/drawing/2014/main" id="{9F572AF7-8A93-45B5-97FB-BD41EB585F36}"/>
              </a:ext>
            </a:extLst>
          </p:cNvPr>
          <p:cNvSpPr txBox="1"/>
          <p:nvPr/>
        </p:nvSpPr>
        <p:spPr>
          <a:xfrm>
            <a:off x="5414203" y="1788259"/>
            <a:ext cx="2254827" cy="646331"/>
          </a:xfrm>
          <a:prstGeom prst="rect">
            <a:avLst/>
          </a:prstGeom>
          <a:noFill/>
        </p:spPr>
        <p:txBody>
          <a:bodyPr wrap="square" rtlCol="0">
            <a:spAutoFit/>
          </a:bodyPr>
          <a:lstStyle/>
          <a:p>
            <a:r>
              <a:rPr lang="en-US" dirty="0"/>
              <a:t>Secure shell (</a:t>
            </a:r>
            <a:r>
              <a:rPr lang="en-US" dirty="0" err="1"/>
              <a:t>ssh</a:t>
            </a:r>
            <a:r>
              <a:rPr lang="en-US" dirty="0"/>
              <a:t>)</a:t>
            </a:r>
          </a:p>
          <a:p>
            <a:r>
              <a:rPr lang="en-US" dirty="0"/>
              <a:t>to access server</a:t>
            </a:r>
          </a:p>
        </p:txBody>
      </p:sp>
      <p:sp>
        <p:nvSpPr>
          <p:cNvPr id="19" name="TextBox 18">
            <a:extLst>
              <a:ext uri="{FF2B5EF4-FFF2-40B4-BE49-F238E27FC236}">
                <a16:creationId xmlns:a16="http://schemas.microsoft.com/office/drawing/2014/main" id="{7FF71827-1408-4ED1-8447-C527EFCB2E17}"/>
              </a:ext>
            </a:extLst>
          </p:cNvPr>
          <p:cNvSpPr txBox="1"/>
          <p:nvPr/>
        </p:nvSpPr>
        <p:spPr>
          <a:xfrm>
            <a:off x="7364226" y="2135971"/>
            <a:ext cx="2254827" cy="369332"/>
          </a:xfrm>
          <a:prstGeom prst="rect">
            <a:avLst/>
          </a:prstGeom>
          <a:noFill/>
        </p:spPr>
        <p:txBody>
          <a:bodyPr wrap="square" rtlCol="0">
            <a:spAutoFit/>
          </a:bodyPr>
          <a:lstStyle/>
          <a:p>
            <a:r>
              <a:rPr lang="en-US" dirty="0"/>
              <a:t>Server user</a:t>
            </a:r>
          </a:p>
        </p:txBody>
      </p:sp>
      <p:sp>
        <p:nvSpPr>
          <p:cNvPr id="20" name="TextBox 19">
            <a:extLst>
              <a:ext uri="{FF2B5EF4-FFF2-40B4-BE49-F238E27FC236}">
                <a16:creationId xmlns:a16="http://schemas.microsoft.com/office/drawing/2014/main" id="{807CD98F-765D-4FC8-8BFA-B3CE664DB77E}"/>
              </a:ext>
            </a:extLst>
          </p:cNvPr>
          <p:cNvSpPr txBox="1"/>
          <p:nvPr/>
        </p:nvSpPr>
        <p:spPr>
          <a:xfrm>
            <a:off x="9025224" y="2144630"/>
            <a:ext cx="2254827" cy="369332"/>
          </a:xfrm>
          <a:prstGeom prst="rect">
            <a:avLst/>
          </a:prstGeom>
          <a:noFill/>
        </p:spPr>
        <p:txBody>
          <a:bodyPr wrap="square" rtlCol="0">
            <a:spAutoFit/>
          </a:bodyPr>
          <a:lstStyle/>
          <a:p>
            <a:r>
              <a:rPr lang="en-US" dirty="0"/>
              <a:t>Server</a:t>
            </a:r>
          </a:p>
        </p:txBody>
      </p:sp>
      <p:sp>
        <p:nvSpPr>
          <p:cNvPr id="21" name="TextBox 20">
            <a:extLst>
              <a:ext uri="{FF2B5EF4-FFF2-40B4-BE49-F238E27FC236}">
                <a16:creationId xmlns:a16="http://schemas.microsoft.com/office/drawing/2014/main" id="{C057EADB-627D-4220-BFE1-64B0A3D89BED}"/>
              </a:ext>
            </a:extLst>
          </p:cNvPr>
          <p:cNvSpPr txBox="1"/>
          <p:nvPr/>
        </p:nvSpPr>
        <p:spPr>
          <a:xfrm>
            <a:off x="2840181" y="5447260"/>
            <a:ext cx="2254827" cy="646331"/>
          </a:xfrm>
          <a:prstGeom prst="rect">
            <a:avLst/>
          </a:prstGeom>
          <a:noFill/>
        </p:spPr>
        <p:txBody>
          <a:bodyPr wrap="square" rtlCol="0">
            <a:spAutoFit/>
          </a:bodyPr>
          <a:lstStyle/>
          <a:p>
            <a:r>
              <a:rPr lang="en-US" dirty="0"/>
              <a:t>Brackets indicate remote access</a:t>
            </a:r>
          </a:p>
        </p:txBody>
      </p:sp>
      <p:cxnSp>
        <p:nvCxnSpPr>
          <p:cNvPr id="22" name="Straight Arrow Connector 21">
            <a:extLst>
              <a:ext uri="{FF2B5EF4-FFF2-40B4-BE49-F238E27FC236}">
                <a16:creationId xmlns:a16="http://schemas.microsoft.com/office/drawing/2014/main" id="{42D879C2-80F3-4AE2-90BD-F5D01492F1A1}"/>
              </a:ext>
            </a:extLst>
          </p:cNvPr>
          <p:cNvCxnSpPr>
            <a:cxnSpLocks/>
          </p:cNvCxnSpPr>
          <p:nvPr/>
        </p:nvCxnSpPr>
        <p:spPr>
          <a:xfrm flipH="1" flipV="1">
            <a:off x="4145973" y="4436918"/>
            <a:ext cx="1449531" cy="107615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A076AF5B-F677-43C9-980B-B679BC1C087F}"/>
              </a:ext>
            </a:extLst>
          </p:cNvPr>
          <p:cNvCxnSpPr>
            <a:cxnSpLocks/>
          </p:cNvCxnSpPr>
          <p:nvPr/>
        </p:nvCxnSpPr>
        <p:spPr>
          <a:xfrm flipH="1" flipV="1">
            <a:off x="4569075" y="4335817"/>
            <a:ext cx="2899064" cy="114431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F3E332FD-1016-4A73-AB30-96DBFA02C400}"/>
              </a:ext>
            </a:extLst>
          </p:cNvPr>
          <p:cNvSpPr txBox="1"/>
          <p:nvPr/>
        </p:nvSpPr>
        <p:spPr>
          <a:xfrm>
            <a:off x="5059179" y="5480129"/>
            <a:ext cx="2254827" cy="646331"/>
          </a:xfrm>
          <a:prstGeom prst="rect">
            <a:avLst/>
          </a:prstGeom>
          <a:noFill/>
        </p:spPr>
        <p:txBody>
          <a:bodyPr wrap="square" rtlCol="0">
            <a:spAutoFit/>
          </a:bodyPr>
          <a:lstStyle/>
          <a:p>
            <a:r>
              <a:rPr lang="en-US" dirty="0"/>
              <a:t>~ is current directory</a:t>
            </a:r>
          </a:p>
        </p:txBody>
      </p:sp>
      <p:sp>
        <p:nvSpPr>
          <p:cNvPr id="36" name="TextBox 35">
            <a:extLst>
              <a:ext uri="{FF2B5EF4-FFF2-40B4-BE49-F238E27FC236}">
                <a16:creationId xmlns:a16="http://schemas.microsoft.com/office/drawing/2014/main" id="{B19EDC3E-D3B7-4A47-9098-B6C6ED5F0E2B}"/>
              </a:ext>
            </a:extLst>
          </p:cNvPr>
          <p:cNvSpPr txBox="1"/>
          <p:nvPr/>
        </p:nvSpPr>
        <p:spPr>
          <a:xfrm>
            <a:off x="7278177" y="5512998"/>
            <a:ext cx="2254827" cy="369332"/>
          </a:xfrm>
          <a:prstGeom prst="rect">
            <a:avLst/>
          </a:prstGeom>
          <a:noFill/>
        </p:spPr>
        <p:txBody>
          <a:bodyPr wrap="square" rtlCol="0">
            <a:spAutoFit/>
          </a:bodyPr>
          <a:lstStyle/>
          <a:p>
            <a:r>
              <a:rPr lang="en-US" dirty="0"/>
              <a:t>Prompt </a:t>
            </a:r>
          </a:p>
        </p:txBody>
      </p:sp>
    </p:spTree>
    <p:extLst>
      <p:ext uri="{BB962C8B-B14F-4D97-AF65-F5344CB8AC3E}">
        <p14:creationId xmlns:p14="http://schemas.microsoft.com/office/powerpoint/2010/main" val="2821058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5416-CC8A-4ECA-9019-F185E8D78355}"/>
              </a:ext>
            </a:extLst>
          </p:cNvPr>
          <p:cNvSpPr>
            <a:spLocks noGrp="1"/>
          </p:cNvSpPr>
          <p:nvPr>
            <p:ph type="title"/>
          </p:nvPr>
        </p:nvSpPr>
        <p:spPr/>
        <p:txBody>
          <a:bodyPr/>
          <a:lstStyle/>
          <a:p>
            <a:r>
              <a:rPr lang="en-US" dirty="0"/>
              <a:t>Ubuntu directory</a:t>
            </a:r>
          </a:p>
        </p:txBody>
      </p:sp>
      <p:sp>
        <p:nvSpPr>
          <p:cNvPr id="3" name="Content Placeholder 2">
            <a:extLst>
              <a:ext uri="{FF2B5EF4-FFF2-40B4-BE49-F238E27FC236}">
                <a16:creationId xmlns:a16="http://schemas.microsoft.com/office/drawing/2014/main" id="{B34134C1-CF57-40CA-8B65-D1707543586C}"/>
              </a:ext>
            </a:extLst>
          </p:cNvPr>
          <p:cNvSpPr>
            <a:spLocks noGrp="1"/>
          </p:cNvSpPr>
          <p:nvPr>
            <p:ph idx="1"/>
          </p:nvPr>
        </p:nvSpPr>
        <p:spPr/>
        <p:txBody>
          <a:bodyPr>
            <a:normAutofit/>
          </a:bodyPr>
          <a:lstStyle/>
          <a:p>
            <a:pPr>
              <a:buFont typeface="Arial" panose="020B0604020202020204" pitchFamily="34" charset="0"/>
              <a:buChar char="•"/>
            </a:pPr>
            <a:r>
              <a:rPr lang="en-US" sz="2400" dirty="0"/>
              <a:t>Root directory =		/</a:t>
            </a:r>
          </a:p>
          <a:p>
            <a:pPr>
              <a:buFont typeface="Arial" panose="020B0604020202020204" pitchFamily="34" charset="0"/>
              <a:buChar char="•"/>
            </a:pPr>
            <a:r>
              <a:rPr lang="en-US" sz="2400" dirty="0"/>
              <a:t>Home directory =		~</a:t>
            </a:r>
          </a:p>
          <a:p>
            <a:pPr>
              <a:buFont typeface="Arial" panose="020B0604020202020204" pitchFamily="34" charset="0"/>
              <a:buChar char="•"/>
            </a:pPr>
            <a:r>
              <a:rPr lang="en-US" sz="2400" dirty="0"/>
              <a:t>Current directory =		 .</a:t>
            </a:r>
          </a:p>
          <a:p>
            <a:pPr>
              <a:buFont typeface="Arial" panose="020B0604020202020204" pitchFamily="34" charset="0"/>
              <a:buChar char="•"/>
            </a:pPr>
            <a:r>
              <a:rPr lang="en-US" sz="2400" dirty="0"/>
              <a:t>Previous directory =	 ..</a:t>
            </a:r>
          </a:p>
        </p:txBody>
      </p:sp>
      <p:pic>
        <p:nvPicPr>
          <p:cNvPr id="6146" name="Picture 2" descr="Image result for linux root directory structure">
            <a:extLst>
              <a:ext uri="{FF2B5EF4-FFF2-40B4-BE49-F238E27FC236}">
                <a16:creationId xmlns:a16="http://schemas.microsoft.com/office/drawing/2014/main" id="{06651D8C-D48E-4E47-A23C-8F9C3AC30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182" y="286603"/>
            <a:ext cx="3896590" cy="5920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7736F35-8C78-421B-AFD9-715ED33D7FA9}"/>
              </a:ext>
            </a:extLst>
          </p:cNvPr>
          <p:cNvPicPr>
            <a:picLocks noChangeAspect="1"/>
          </p:cNvPicPr>
          <p:nvPr/>
        </p:nvPicPr>
        <p:blipFill>
          <a:blip r:embed="rId4"/>
          <a:stretch>
            <a:fillRect/>
          </a:stretch>
        </p:blipFill>
        <p:spPr>
          <a:xfrm>
            <a:off x="2462211" y="3980848"/>
            <a:ext cx="3437099" cy="2267383"/>
          </a:xfrm>
          <a:prstGeom prst="rect">
            <a:avLst/>
          </a:prstGeom>
        </p:spPr>
      </p:pic>
      <p:sp>
        <p:nvSpPr>
          <p:cNvPr id="5" name="TextBox 4">
            <a:extLst>
              <a:ext uri="{FF2B5EF4-FFF2-40B4-BE49-F238E27FC236}">
                <a16:creationId xmlns:a16="http://schemas.microsoft.com/office/drawing/2014/main" id="{399D4065-927F-4D43-B362-619C3A4576FC}"/>
              </a:ext>
            </a:extLst>
          </p:cNvPr>
          <p:cNvSpPr txBox="1"/>
          <p:nvPr/>
        </p:nvSpPr>
        <p:spPr>
          <a:xfrm>
            <a:off x="952803" y="4652875"/>
            <a:ext cx="1672936" cy="923330"/>
          </a:xfrm>
          <a:prstGeom prst="rect">
            <a:avLst/>
          </a:prstGeom>
          <a:noFill/>
        </p:spPr>
        <p:txBody>
          <a:bodyPr wrap="square" rtlCol="0">
            <a:spAutoFit/>
          </a:bodyPr>
          <a:lstStyle/>
          <a:p>
            <a:r>
              <a:rPr lang="en-US" dirty="0"/>
              <a:t>Windows directory, for reference:</a:t>
            </a:r>
          </a:p>
        </p:txBody>
      </p:sp>
    </p:spTree>
    <p:extLst>
      <p:ext uri="{BB962C8B-B14F-4D97-AF65-F5344CB8AC3E}">
        <p14:creationId xmlns:p14="http://schemas.microsoft.com/office/powerpoint/2010/main" val="340247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A0CA-FFF8-4D91-BF70-090DA4C462EB}"/>
              </a:ext>
            </a:extLst>
          </p:cNvPr>
          <p:cNvSpPr>
            <a:spLocks noGrp="1"/>
          </p:cNvSpPr>
          <p:nvPr>
            <p:ph type="title"/>
          </p:nvPr>
        </p:nvSpPr>
        <p:spPr/>
        <p:txBody>
          <a:bodyPr/>
          <a:lstStyle/>
          <a:p>
            <a:r>
              <a:rPr lang="en-US" dirty="0"/>
              <a:t>Path</a:t>
            </a:r>
          </a:p>
        </p:txBody>
      </p:sp>
      <p:sp>
        <p:nvSpPr>
          <p:cNvPr id="3" name="Content Placeholder 2">
            <a:extLst>
              <a:ext uri="{FF2B5EF4-FFF2-40B4-BE49-F238E27FC236}">
                <a16:creationId xmlns:a16="http://schemas.microsoft.com/office/drawing/2014/main" id="{21A1B2A8-5CF3-4146-8A52-5C2C61F8103D}"/>
              </a:ext>
            </a:extLst>
          </p:cNvPr>
          <p:cNvSpPr>
            <a:spLocks noGrp="1"/>
          </p:cNvSpPr>
          <p:nvPr>
            <p:ph idx="1"/>
          </p:nvPr>
        </p:nvSpPr>
        <p:spPr/>
        <p:txBody>
          <a:bodyPr>
            <a:normAutofit/>
          </a:bodyPr>
          <a:lstStyle/>
          <a:p>
            <a:pPr>
              <a:buFont typeface="Arial" panose="020B0604020202020204" pitchFamily="34" charset="0"/>
              <a:buChar char="•"/>
            </a:pPr>
            <a:r>
              <a:rPr lang="en-US" sz="2200" dirty="0"/>
              <a:t>Path to file = location of file in file system</a:t>
            </a:r>
          </a:p>
          <a:p>
            <a:pPr>
              <a:buFont typeface="Arial" panose="020B0604020202020204" pitchFamily="34" charset="0"/>
              <a:buChar char="•"/>
            </a:pPr>
            <a:r>
              <a:rPr lang="en-US" sz="2200" dirty="0"/>
              <a:t>Determined by hierarchy of directory tree</a:t>
            </a:r>
          </a:p>
          <a:p>
            <a:pPr>
              <a:buFont typeface="Arial" panose="020B0604020202020204" pitchFamily="34" charset="0"/>
              <a:buChar char="•"/>
            </a:pPr>
            <a:r>
              <a:rPr lang="en-US" sz="2200" dirty="0"/>
              <a:t>In Ubuntu, delimiter = /</a:t>
            </a:r>
          </a:p>
          <a:p>
            <a:pPr lvl="1">
              <a:buFont typeface="Arial" panose="020B0604020202020204" pitchFamily="34" charset="0"/>
              <a:buChar char="•"/>
            </a:pPr>
            <a:r>
              <a:rPr lang="en-US" sz="2200" dirty="0"/>
              <a:t>e.g. ~/Documents/Project2/File7.pptx</a:t>
            </a:r>
          </a:p>
          <a:p>
            <a:pPr>
              <a:buFont typeface="Arial" panose="020B0604020202020204" pitchFamily="34" charset="0"/>
              <a:buChar char="•"/>
            </a:pPr>
            <a:r>
              <a:rPr lang="en-US" sz="2200" dirty="0"/>
              <a:t>In Windows, delimiter = \</a:t>
            </a:r>
          </a:p>
          <a:p>
            <a:pPr lvl="1">
              <a:buFont typeface="Arial" panose="020B0604020202020204" pitchFamily="34" charset="0"/>
              <a:buChar char="•"/>
            </a:pPr>
            <a:r>
              <a:rPr lang="en-US" sz="2200" dirty="0"/>
              <a:t>e.g. C:\Users\Akshay\Documents\Project4\File3.pptx</a:t>
            </a:r>
          </a:p>
          <a:p>
            <a:pPr>
              <a:buFont typeface="Arial" panose="020B0604020202020204" pitchFamily="34" charset="0"/>
              <a:buChar char="•"/>
            </a:pPr>
            <a:r>
              <a:rPr lang="en-US" sz="2200" dirty="0"/>
              <a:t>Distinguish between </a:t>
            </a:r>
            <a:r>
              <a:rPr lang="en-US" sz="2200" b="1" dirty="0"/>
              <a:t>absolute</a:t>
            </a:r>
            <a:r>
              <a:rPr lang="en-US" sz="2200" dirty="0"/>
              <a:t> and </a:t>
            </a:r>
            <a:r>
              <a:rPr lang="en-US" sz="2200" b="1" dirty="0"/>
              <a:t>relative path</a:t>
            </a:r>
          </a:p>
          <a:p>
            <a:pPr>
              <a:buFont typeface="Arial" panose="020B0604020202020204" pitchFamily="34" charset="0"/>
              <a:buChar char="•"/>
            </a:pPr>
            <a:r>
              <a:rPr lang="en-US" sz="2200" dirty="0"/>
              <a:t>Not to be confused with $PATH</a:t>
            </a:r>
          </a:p>
        </p:txBody>
      </p:sp>
      <p:pic>
        <p:nvPicPr>
          <p:cNvPr id="7172" name="Picture 4" descr="Image result for perosn walking path clipart">
            <a:extLst>
              <a:ext uri="{FF2B5EF4-FFF2-40B4-BE49-F238E27FC236}">
                <a16:creationId xmlns:a16="http://schemas.microsoft.com/office/drawing/2014/main" id="{41CEFDC2-5803-4BA2-964B-B7A699E65C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66"/>
          <a:stretch/>
        </p:blipFill>
        <p:spPr bwMode="auto">
          <a:xfrm>
            <a:off x="8731395" y="2479464"/>
            <a:ext cx="1919287" cy="249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3387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3372</Words>
  <Application>Microsoft Macintosh PowerPoint</Application>
  <PresentationFormat>Widescreen</PresentationFormat>
  <Paragraphs>415</Paragraphs>
  <Slides>46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Cambria</vt:lpstr>
      <vt:lpstr>SFMono-Regular</vt:lpstr>
      <vt:lpstr>Retrospect</vt:lpstr>
      <vt:lpstr>Intro to Linux</vt:lpstr>
      <vt:lpstr>Other ways to access Linux on Windows</vt:lpstr>
      <vt:lpstr>Windows 10 Installation (after downloading Ubuntu App)</vt:lpstr>
      <vt:lpstr>What is Linux?</vt:lpstr>
      <vt:lpstr>What is Ubuntu?</vt:lpstr>
      <vt:lpstr>The command line</vt:lpstr>
      <vt:lpstr>Ubuntu terminal</vt:lpstr>
      <vt:lpstr>Ubuntu directory</vt:lpstr>
      <vt:lpstr>Path</vt:lpstr>
      <vt:lpstr>Path practice</vt:lpstr>
      <vt:lpstr>Commands, options, arguments</vt:lpstr>
      <vt:lpstr>Tips</vt:lpstr>
      <vt:lpstr>Commands</vt:lpstr>
      <vt:lpstr>Manual pages – practice with ls</vt:lpstr>
      <vt:lpstr>Activities</vt:lpstr>
      <vt:lpstr>File tips</vt:lpstr>
      <vt:lpstr>wc command</vt:lpstr>
      <vt:lpstr>Your turn!</vt:lpstr>
      <vt:lpstr>COFFEE BREAK!</vt:lpstr>
      <vt:lpstr>Vi text editor</vt:lpstr>
      <vt:lpstr>Vi text editor</vt:lpstr>
      <vt:lpstr>Vi text editor</vt:lpstr>
      <vt:lpstr>Permissions (ls -l)… practice on Hello World</vt:lpstr>
      <vt:lpstr>Pipe &amp; Redirect</vt:lpstr>
      <vt:lpstr>Pipe &amp; Redirect</vt:lpstr>
      <vt:lpstr>Wildcards in Linux</vt:lpstr>
      <vt:lpstr>Wildcards in Linux</vt:lpstr>
      <vt:lpstr>Wildcards in Linux</vt:lpstr>
      <vt:lpstr>Wildcards in Linux</vt:lpstr>
      <vt:lpstr>Regular expressions</vt:lpstr>
      <vt:lpstr>Regular expressions</vt:lpstr>
      <vt:lpstr>Regular expressions - regex</vt:lpstr>
      <vt:lpstr>Regular expressions - regex</vt:lpstr>
      <vt:lpstr>Regular expressions - regex</vt:lpstr>
      <vt:lpstr>Grep</vt:lpstr>
      <vt:lpstr>Grep</vt:lpstr>
      <vt:lpstr>Grep</vt:lpstr>
      <vt:lpstr>Sed</vt:lpstr>
      <vt:lpstr>Sed</vt:lpstr>
      <vt:lpstr>Commands for Bioinformaticians</vt:lpstr>
      <vt:lpstr>curl command</vt:lpstr>
      <vt:lpstr>sort command</vt:lpstr>
      <vt:lpstr>tr command</vt:lpstr>
      <vt:lpstr>Let’s practice with some real data!</vt:lpstr>
      <vt:lpstr>Let’s practice with some real data!</vt:lpstr>
      <vt:lpstr>Let’s practice with some real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Linux</dc:title>
  <dc:creator>Tegally, Houriiyah</dc:creator>
  <cp:lastModifiedBy>Tegally, Houriiyah [houriiyah@sun.ac.za]</cp:lastModifiedBy>
  <cp:revision>85</cp:revision>
  <dcterms:created xsi:type="dcterms:W3CDTF">2020-02-26T08:41:32Z</dcterms:created>
  <dcterms:modified xsi:type="dcterms:W3CDTF">2024-10-13T17:22:51Z</dcterms:modified>
</cp:coreProperties>
</file>